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9" r:id="rId4"/>
    <p:sldId id="264" r:id="rId5"/>
    <p:sldId id="275" r:id="rId6"/>
    <p:sldId id="277" r:id="rId7"/>
    <p:sldId id="280" r:id="rId8"/>
    <p:sldId id="266" r:id="rId9"/>
    <p:sldId id="268" r:id="rId10"/>
    <p:sldId id="269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39E41-F226-41D2-AB6A-691B4E633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29BE1F-1CFC-4FB0-B122-F33223D62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15FDEE-D372-494B-BD4D-6A886FDD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8039FF-637A-46BA-8BF6-3353EEA5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3DBF7F-3FA1-4239-8975-31505515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48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C6B8E-6CD8-4440-93AA-742A130C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330D62-4FCB-4910-8812-268FA4DEF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3151E9-F65E-4A8C-A2EA-17F151F8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CB5E-904E-4302-B075-1CB23E0B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077BA9-28D9-4C9E-A462-7B1AC25C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19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5E7EA3-FD5E-47CA-BCC1-623EA670A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73175C-0DBF-4E5D-9EEF-BC68479DF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9B2A32-4600-4082-9BD4-7B769F2E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C8D26A-2F81-46B4-90F7-8DFD2644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A56B6F-8C26-429E-AF95-9CC32128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841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54AFFB-2D72-4852-AD49-7C47ACBF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6F64D-C021-4EEC-A845-6BCF0589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75E68-D9AD-4843-AC05-FFBD59F1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232E16-66CD-4963-9CD0-5D1E2429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255583-1F98-4D65-BEE7-660CD4D7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78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549570-F74E-49E6-BFF6-4425F701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32D4E4-9D87-4A46-84ED-0A6E8A4C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E5046-E11B-4AB4-90C9-4719BB77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156D24-61B5-4660-B0F0-75C79223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76997E-9733-4E17-B2AA-5E42425B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953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C13ED-9425-4336-9CB7-1EED54E9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3BAD58-7D50-44F1-B54E-9AAA9E6D4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ACCE91-E8E1-46FD-B12C-1E4DEB688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B2BB65-0A39-48D2-B86E-90BDAD5E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323821-118A-4E2F-A9AD-59EA86B6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956525-78B8-437F-B1C0-B6A867FB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467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2A6543-2AAB-4470-A26C-338202D7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80A023-CD76-40F1-9886-0746595DF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AB5A3F-36D9-4E35-AA9A-E3559E3C5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EB26F0-1F9E-4E0F-9E77-E17495210E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E603C4-0F72-4D48-8528-62DF4A76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49BC09-6123-4515-8208-72C853EB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336AFF-13AA-467C-8074-85C8C3D1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99A0AC7-D5FF-4FE8-8643-DE8822D23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867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1810E-0F8B-4E7E-9F20-2B81507B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C57F1D-FE2F-47A7-BC73-71B4A18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FBA8A-6030-4ACE-9C9A-39479974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F5CADD-53A2-4FC6-ACB5-3FADE123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268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82169-1069-401A-BDD8-CDFDDEB5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29392FC-DFE1-49BA-ACF0-58E1C3E5B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76132A-B0E2-4B62-8740-870D14DD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948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9C72C-C87A-47AF-BE20-F6229B5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3FCF22-CAA2-46D6-B601-C1B98FA89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F1D16E-8DCD-4D43-AD50-179361338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0336F7-F456-44B5-8AA9-7BAD6190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5DB53D-C232-436B-A863-7777AED06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0E1214-7F53-42A9-B6D9-BED6DE65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097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4B67F-A204-43BC-BCDA-8C660D80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DC1CC96-C779-431D-9BF4-1E53E890D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48CF7B-1697-4D48-A63E-AA5AC1617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4793E-099A-479A-B14B-64661A38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4B9185-25F1-420B-9B36-9812B175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85275C-6294-4385-8BE6-94251932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559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2F374F-A38E-4F52-B482-0EB2BFAD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17D4A0-4E68-4550-8687-ECBABCC33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E19A1-4FB8-4850-A4AA-75AA2C0CA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4B44-091C-46E5-BDB2-1E7CB92D2C5D}" type="datetimeFigureOut">
              <a:rPr lang="en-NZ" smtClean="0"/>
              <a:t>20/03/2021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533B6B-441E-4F75-A051-F9A6EF2B8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2713C6-AE5F-4A2E-BBF6-5D96431BA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6677-C8FA-4E5B-8402-571BC4EB7C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55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D619E-0E25-41A9-B493-60F0685F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this image. </a:t>
            </a:r>
            <a:endParaRPr lang="en-NZ" dirty="0"/>
          </a:p>
        </p:txBody>
      </p:sp>
      <p:pic>
        <p:nvPicPr>
          <p:cNvPr id="4" name="c36ab089ac46152b9745a0fac805aa_jumbo.jpg" descr="c36ab089ac46152b9745a0fac805aa_jumbo.jpg">
            <a:extLst>
              <a:ext uri="{FF2B5EF4-FFF2-40B4-BE49-F238E27FC236}">
                <a16:creationId xmlns:a16="http://schemas.microsoft.com/office/drawing/2014/main" xmlns="" id="{A348EF3B-A027-4E88-8915-A925D873C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t="9845" r="3121"/>
          <a:stretch>
            <a:fillRect/>
          </a:stretch>
        </p:blipFill>
        <p:spPr>
          <a:xfrm>
            <a:off x="2978752" y="1825625"/>
            <a:ext cx="6234495" cy="4351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5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3F4F6-8904-4A97-91F8-6BBF71EE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0" y="2071461"/>
            <a:ext cx="8871859" cy="1325563"/>
          </a:xfrm>
        </p:spPr>
        <p:txBody>
          <a:bodyPr>
            <a:normAutofit fontScale="90000"/>
          </a:bodyPr>
          <a:lstStyle/>
          <a:p>
            <a:r>
              <a:rPr lang="en-NZ" dirty="0"/>
              <a:t>What systemic treatments for breast cancer are you aware of?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1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58E416-879E-476A-843E-426D0769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6" y="1900011"/>
            <a:ext cx="8284028" cy="1325563"/>
          </a:xfrm>
        </p:spPr>
        <p:txBody>
          <a:bodyPr>
            <a:normAutofit fontScale="90000"/>
          </a:bodyPr>
          <a:lstStyle/>
          <a:p>
            <a:r>
              <a:rPr lang="en-NZ" dirty="0"/>
              <a:t>What is the role of adjuvant endocrine therapy?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115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1E92D-AEEA-45D1-95D3-B24E476B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343" y="1810204"/>
            <a:ext cx="8686800" cy="1325563"/>
          </a:xfrm>
        </p:spPr>
        <p:txBody>
          <a:bodyPr>
            <a:normAutofit fontScale="90000"/>
          </a:bodyPr>
          <a:lstStyle/>
          <a:p>
            <a:r>
              <a:rPr lang="en-NZ" dirty="0"/>
              <a:t>What is the role of adjuvant chemotherapy?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02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898" y="1663573"/>
            <a:ext cx="9638326" cy="1325563"/>
          </a:xfrm>
        </p:spPr>
        <p:txBody>
          <a:bodyPr/>
          <a:lstStyle/>
          <a:p>
            <a:r>
              <a:rPr lang="en-NZ" dirty="0" smtClean="0"/>
              <a:t>How </a:t>
            </a:r>
            <a:r>
              <a:rPr lang="en-NZ" dirty="0"/>
              <a:t>do you describe </a:t>
            </a:r>
            <a:r>
              <a:rPr lang="en-NZ" dirty="0" smtClean="0"/>
              <a:t>a mammographic lesion?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859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24" y="1572133"/>
            <a:ext cx="10515600" cy="1325563"/>
          </a:xfrm>
        </p:spPr>
        <p:txBody>
          <a:bodyPr/>
          <a:lstStyle/>
          <a:p>
            <a:r>
              <a:rPr lang="en-NZ" dirty="0" smtClean="0"/>
              <a:t>What </a:t>
            </a:r>
            <a:r>
              <a:rPr lang="en-NZ" dirty="0"/>
              <a:t>are the ultrasound features of benign and malignant breast lesions?</a:t>
            </a:r>
          </a:p>
        </p:txBody>
      </p:sp>
    </p:spTree>
    <p:extLst>
      <p:ext uri="{BB962C8B-B14F-4D97-AF65-F5344CB8AC3E}">
        <p14:creationId xmlns:p14="http://schemas.microsoft.com/office/powerpoint/2010/main" val="38973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47D0F-D23D-4F78-8D5B-486F37E0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Describe these Images</a:t>
            </a:r>
            <a:endParaRPr lang="en-NZ" dirty="0"/>
          </a:p>
        </p:txBody>
      </p:sp>
      <p:pic>
        <p:nvPicPr>
          <p:cNvPr id="4" name="graphic-5.large.jpg" descr="graphic-5.large.jpg">
            <a:extLst>
              <a:ext uri="{FF2B5EF4-FFF2-40B4-BE49-F238E27FC236}">
                <a16:creationId xmlns:a16="http://schemas.microsoft.com/office/drawing/2014/main" xmlns="" id="{0737A81A-EE4E-4D16-9321-6FDE4D59E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62334" y="1847056"/>
            <a:ext cx="4895255" cy="4351338"/>
          </a:xfrm>
          <a:prstGeom prst="rect">
            <a:avLst/>
          </a:prstGeom>
          <a:ln w="127000" cap="sq">
            <a:solidFill>
              <a:srgbClr val="000000"/>
            </a:solidFill>
            <a:miter/>
          </a:ln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5" name="mammographys.jpg" descr="mammographys.jpg">
            <a:extLst>
              <a:ext uri="{FF2B5EF4-FFF2-40B4-BE49-F238E27FC236}">
                <a16:creationId xmlns:a16="http://schemas.microsoft.com/office/drawing/2014/main" xmlns="" id="{34747ECC-9931-456A-A96A-29564C02E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3415" t="7120" r="7222" b="4055"/>
          <a:stretch>
            <a:fillRect/>
          </a:stretch>
        </p:blipFill>
        <p:spPr>
          <a:xfrm>
            <a:off x="6642535" y="1812633"/>
            <a:ext cx="4321300" cy="4423305"/>
          </a:xfrm>
          <a:prstGeom prst="rect">
            <a:avLst/>
          </a:prstGeom>
          <a:ln w="127000" cap="sq">
            <a:solidFill>
              <a:srgbClr val="000000"/>
            </a:solidFill>
            <a:miter/>
          </a:ln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1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 you perform </a:t>
            </a:r>
            <a:r>
              <a:rPr lang="en-NZ" dirty="0" smtClean="0"/>
              <a:t>an FNA</a:t>
            </a:r>
            <a:r>
              <a:rPr lang="en-NZ" dirty="0"/>
              <a:t>?</a:t>
            </a:r>
          </a:p>
        </p:txBody>
      </p:sp>
      <p:pic>
        <p:nvPicPr>
          <p:cNvPr id="4" name="Needle_biopsy.jpg" descr="Needle_biopsy.jp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80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 you perform a core biopsy?</a:t>
            </a:r>
          </a:p>
        </p:txBody>
      </p:sp>
      <p:pic>
        <p:nvPicPr>
          <p:cNvPr id="4" name="_mg_5330_2_3.jpg" descr="_mg_5330_2_3.jp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383988" y="1825625"/>
            <a:ext cx="3424023" cy="4351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59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1545959"/>
            <a:ext cx="6335487" cy="3428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62 Year Old woman with this lesion in the breast.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What </a:t>
            </a:r>
            <a:r>
              <a:rPr lang="en-US" b="1" dirty="0" smtClean="0"/>
              <a:t>is your approach to </a:t>
            </a:r>
            <a:r>
              <a:rPr lang="en-US" b="1" dirty="0" smtClean="0"/>
              <a:t>treatment?</a:t>
            </a:r>
            <a:br>
              <a:rPr lang="en-US" b="1" dirty="0" smtClean="0"/>
            </a:br>
            <a:endParaRPr lang="en-NZ" b="1" dirty="0"/>
          </a:p>
        </p:txBody>
      </p:sp>
      <p:pic>
        <p:nvPicPr>
          <p:cNvPr id="3" name="mammographys.jpg" descr="mammographys.jpg">
            <a:extLst>
              <a:ext uri="{FF2B5EF4-FFF2-40B4-BE49-F238E27FC236}">
                <a16:creationId xmlns:a16="http://schemas.microsoft.com/office/drawing/2014/main" xmlns="" id="{34747ECC-9931-456A-A96A-29564C02E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3415" t="7120" r="7222" b="4055"/>
          <a:stretch>
            <a:fillRect/>
          </a:stretch>
        </p:blipFill>
        <p:spPr>
          <a:xfrm>
            <a:off x="8066041" y="1812634"/>
            <a:ext cx="2897793" cy="2966196"/>
          </a:xfrm>
          <a:prstGeom prst="rect">
            <a:avLst/>
          </a:prstGeom>
          <a:ln w="127000" cap="sq">
            <a:solidFill>
              <a:srgbClr val="000000"/>
            </a:solidFill>
            <a:miter/>
          </a:ln>
          <a:effectLst>
            <a:outerShdw blurRad="63500" dist="50800" dir="27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23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DE650-B703-4D5C-815E-4F8A5A1E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104" y="1769516"/>
            <a:ext cx="9500507" cy="2149475"/>
          </a:xfrm>
        </p:spPr>
        <p:txBody>
          <a:bodyPr/>
          <a:lstStyle/>
          <a:p>
            <a:r>
              <a:rPr lang="en-NZ" dirty="0"/>
              <a:t>What are the treatment options for the breast itself?</a:t>
            </a:r>
          </a:p>
        </p:txBody>
      </p:sp>
    </p:spTree>
    <p:extLst>
      <p:ext uri="{BB962C8B-B14F-4D97-AF65-F5344CB8AC3E}">
        <p14:creationId xmlns:p14="http://schemas.microsoft.com/office/powerpoint/2010/main" val="31857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40775-1AA6-4DE2-A615-94A4636D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8" y="1695903"/>
            <a:ext cx="10515600" cy="1325563"/>
          </a:xfrm>
        </p:spPr>
        <p:txBody>
          <a:bodyPr/>
          <a:lstStyle/>
          <a:p>
            <a:r>
              <a:rPr lang="en-NZ" dirty="0"/>
              <a:t>What are the treatment options for the axilla?</a:t>
            </a:r>
          </a:p>
        </p:txBody>
      </p:sp>
    </p:spTree>
    <p:extLst>
      <p:ext uri="{BB962C8B-B14F-4D97-AF65-F5344CB8AC3E}">
        <p14:creationId xmlns:p14="http://schemas.microsoft.com/office/powerpoint/2010/main" val="28431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100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Describe this image. </vt:lpstr>
      <vt:lpstr>How do you describe a mammographic lesion?</vt:lpstr>
      <vt:lpstr>What are the ultrasound features of benign and malignant breast lesions?</vt:lpstr>
      <vt:lpstr>Describe these Images</vt:lpstr>
      <vt:lpstr>How do you perform an FNA?</vt:lpstr>
      <vt:lpstr>How do you perform a core biopsy?</vt:lpstr>
      <vt:lpstr>62 Year Old woman with this lesion in the breast.  What is your approach to treatment? </vt:lpstr>
      <vt:lpstr>What are the treatment options for the breast itself?</vt:lpstr>
      <vt:lpstr>What are the treatment options for the axilla?</vt:lpstr>
      <vt:lpstr>What systemic treatments for breast cancer are you aware of? </vt:lpstr>
      <vt:lpstr>What is the role of adjuvant endocrine therapy? </vt:lpstr>
      <vt:lpstr>What is the role of adjuvant chemotherapy?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Somnath Palit</dc:creator>
  <cp:lastModifiedBy>feh</cp:lastModifiedBy>
  <cp:revision>19</cp:revision>
  <dcterms:created xsi:type="dcterms:W3CDTF">2018-08-27T10:17:58Z</dcterms:created>
  <dcterms:modified xsi:type="dcterms:W3CDTF">2021-03-19T22:00:44Z</dcterms:modified>
</cp:coreProperties>
</file>