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91" r:id="rId2"/>
  </p:sldMasterIdLst>
  <p:notesMasterIdLst>
    <p:notesMasterId r:id="rId64"/>
  </p:notesMasterIdLst>
  <p:sldIdLst>
    <p:sldId id="256" r:id="rId3"/>
    <p:sldId id="262" r:id="rId4"/>
    <p:sldId id="258" r:id="rId5"/>
    <p:sldId id="259" r:id="rId6"/>
    <p:sldId id="260" r:id="rId7"/>
    <p:sldId id="261" r:id="rId8"/>
    <p:sldId id="263" r:id="rId9"/>
    <p:sldId id="264" r:id="rId10"/>
    <p:sldId id="265" r:id="rId11"/>
    <p:sldId id="266" r:id="rId12"/>
    <p:sldId id="267" r:id="rId13"/>
    <p:sldId id="268" r:id="rId14"/>
    <p:sldId id="269" r:id="rId15"/>
    <p:sldId id="275" r:id="rId16"/>
    <p:sldId id="270" r:id="rId17"/>
    <p:sldId id="272" r:id="rId18"/>
    <p:sldId id="273" r:id="rId19"/>
    <p:sldId id="271" r:id="rId20"/>
    <p:sldId id="276" r:id="rId21"/>
    <p:sldId id="277" r:id="rId22"/>
    <p:sldId id="278" r:id="rId23"/>
    <p:sldId id="279" r:id="rId24"/>
    <p:sldId id="288" r:id="rId25"/>
    <p:sldId id="290" r:id="rId26"/>
    <p:sldId id="289" r:id="rId27"/>
    <p:sldId id="282" r:id="rId28"/>
    <p:sldId id="283" r:id="rId29"/>
    <p:sldId id="284" r:id="rId30"/>
    <p:sldId id="285" r:id="rId31"/>
    <p:sldId id="286" r:id="rId32"/>
    <p:sldId id="291" r:id="rId33"/>
    <p:sldId id="33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2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02" autoAdjust="0"/>
    <p:restoredTop sz="94598" autoAdjust="0"/>
  </p:normalViewPr>
  <p:slideViewPr>
    <p:cSldViewPr snapToGrid="0">
      <p:cViewPr varScale="1">
        <p:scale>
          <a:sx n="84" d="100"/>
          <a:sy n="84" d="100"/>
        </p:scale>
        <p:origin x="114" y="54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3C1CD9-B393-435E-8B0C-1FB303BCFB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9A6D659-091F-4CC5-B4CB-9FBA2B6F8DA2}">
      <dgm:prSet/>
      <dgm:spPr/>
      <dgm:t>
        <a:bodyPr/>
        <a:lstStyle/>
        <a:p>
          <a:r>
            <a:rPr lang="en-NZ"/>
            <a:t>NACT is a safe procedure with improved survival and less recurrence</a:t>
          </a:r>
          <a:endParaRPr lang="en-US"/>
        </a:p>
      </dgm:t>
    </dgm:pt>
    <dgm:pt modelId="{CF485D90-D189-4BD0-A33E-7C7531F728A9}" type="parTrans" cxnId="{ED444A5A-C0F2-4206-AF92-D721EE1A2170}">
      <dgm:prSet/>
      <dgm:spPr/>
      <dgm:t>
        <a:bodyPr/>
        <a:lstStyle/>
        <a:p>
          <a:endParaRPr lang="en-US"/>
        </a:p>
      </dgm:t>
    </dgm:pt>
    <dgm:pt modelId="{FDB57CA3-88C3-4968-9F60-5D42BE87BA06}" type="sibTrans" cxnId="{ED444A5A-C0F2-4206-AF92-D721EE1A2170}">
      <dgm:prSet/>
      <dgm:spPr/>
      <dgm:t>
        <a:bodyPr/>
        <a:lstStyle/>
        <a:p>
          <a:endParaRPr lang="en-US"/>
        </a:p>
      </dgm:t>
    </dgm:pt>
    <dgm:pt modelId="{FFACD0E2-FA72-42F7-B59B-30FF7A5447FD}">
      <dgm:prSet/>
      <dgm:spPr/>
      <dgm:t>
        <a:bodyPr/>
        <a:lstStyle/>
        <a:p>
          <a:r>
            <a:rPr lang="en-NZ"/>
            <a:t>High pathological complete response rate (pCR) in HER2+ and TNBC</a:t>
          </a:r>
          <a:endParaRPr lang="en-US"/>
        </a:p>
      </dgm:t>
    </dgm:pt>
    <dgm:pt modelId="{F47B7EB3-0D30-43ED-9852-8BBDB303B60D}" type="parTrans" cxnId="{7BC8E020-589D-4367-87CA-756101B032B6}">
      <dgm:prSet/>
      <dgm:spPr/>
      <dgm:t>
        <a:bodyPr/>
        <a:lstStyle/>
        <a:p>
          <a:endParaRPr lang="en-US"/>
        </a:p>
      </dgm:t>
    </dgm:pt>
    <dgm:pt modelId="{1481D32E-39F3-4164-A293-B6A0146C28E6}" type="sibTrans" cxnId="{7BC8E020-589D-4367-87CA-756101B032B6}">
      <dgm:prSet/>
      <dgm:spPr/>
      <dgm:t>
        <a:bodyPr/>
        <a:lstStyle/>
        <a:p>
          <a:endParaRPr lang="en-US"/>
        </a:p>
      </dgm:t>
    </dgm:pt>
    <dgm:pt modelId="{01B34247-CB95-405B-BCCA-116B1F8FF517}">
      <dgm:prSet/>
      <dgm:spPr/>
      <dgm:t>
        <a:bodyPr/>
        <a:lstStyle/>
        <a:p>
          <a:r>
            <a:rPr lang="en-NZ"/>
            <a:t>Fast track procedure to evaluate new therapies</a:t>
          </a:r>
          <a:endParaRPr lang="en-US"/>
        </a:p>
      </dgm:t>
    </dgm:pt>
    <dgm:pt modelId="{CA8EFD79-739E-4FAF-8C0C-3A4815BE4FA9}" type="parTrans" cxnId="{6CA433EF-AA49-47A4-8E65-CFBA983D0272}">
      <dgm:prSet/>
      <dgm:spPr/>
      <dgm:t>
        <a:bodyPr/>
        <a:lstStyle/>
        <a:p>
          <a:endParaRPr lang="en-US"/>
        </a:p>
      </dgm:t>
    </dgm:pt>
    <dgm:pt modelId="{AF314E2A-E562-40EB-9936-A1C955666B24}" type="sibTrans" cxnId="{6CA433EF-AA49-47A4-8E65-CFBA983D0272}">
      <dgm:prSet/>
      <dgm:spPr/>
      <dgm:t>
        <a:bodyPr/>
        <a:lstStyle/>
        <a:p>
          <a:endParaRPr lang="en-US"/>
        </a:p>
      </dgm:t>
    </dgm:pt>
    <dgm:pt modelId="{D494F147-02C6-446A-B2CB-BF630488713E}">
      <dgm:prSet/>
      <dgm:spPr/>
      <dgm:t>
        <a:bodyPr/>
        <a:lstStyle/>
        <a:p>
          <a:r>
            <a:rPr lang="en-NZ"/>
            <a:t>Increase the rate of breast conservation</a:t>
          </a:r>
          <a:endParaRPr lang="en-US"/>
        </a:p>
      </dgm:t>
    </dgm:pt>
    <dgm:pt modelId="{6E68A838-5E74-4692-981B-97FBD67558D2}" type="parTrans" cxnId="{5AF90E47-2976-4F51-8839-76A6651BCAC2}">
      <dgm:prSet/>
      <dgm:spPr/>
      <dgm:t>
        <a:bodyPr/>
        <a:lstStyle/>
        <a:p>
          <a:endParaRPr lang="en-US"/>
        </a:p>
      </dgm:t>
    </dgm:pt>
    <dgm:pt modelId="{A47D5738-05D6-4FB7-A8AC-D5F67D4D2139}" type="sibTrans" cxnId="{5AF90E47-2976-4F51-8839-76A6651BCAC2}">
      <dgm:prSet/>
      <dgm:spPr/>
      <dgm:t>
        <a:bodyPr/>
        <a:lstStyle/>
        <a:p>
          <a:endParaRPr lang="en-US"/>
        </a:p>
      </dgm:t>
    </dgm:pt>
    <dgm:pt modelId="{A0B58E7B-D821-47AF-9198-547E5EBB6100}">
      <dgm:prSet/>
      <dgm:spPr/>
      <dgm:t>
        <a:bodyPr/>
        <a:lstStyle/>
        <a:p>
          <a:r>
            <a:rPr lang="en-NZ"/>
            <a:t>Avoids delay due to surgical complications</a:t>
          </a:r>
          <a:endParaRPr lang="en-US"/>
        </a:p>
      </dgm:t>
    </dgm:pt>
    <dgm:pt modelId="{0459CEEB-4B7B-474E-9683-CBFEC7A951EB}" type="parTrans" cxnId="{320DDD1E-9CBC-4DC9-9329-B0ABB33797FF}">
      <dgm:prSet/>
      <dgm:spPr/>
      <dgm:t>
        <a:bodyPr/>
        <a:lstStyle/>
        <a:p>
          <a:endParaRPr lang="en-US"/>
        </a:p>
      </dgm:t>
    </dgm:pt>
    <dgm:pt modelId="{493AB740-F019-4979-B60A-D2A58EB08B99}" type="sibTrans" cxnId="{320DDD1E-9CBC-4DC9-9329-B0ABB33797FF}">
      <dgm:prSet/>
      <dgm:spPr/>
      <dgm:t>
        <a:bodyPr/>
        <a:lstStyle/>
        <a:p>
          <a:endParaRPr lang="en-US"/>
        </a:p>
      </dgm:t>
    </dgm:pt>
    <dgm:pt modelId="{977CC4A2-934F-4086-8C2A-81C9112FBCD8}">
      <dgm:prSet/>
      <dgm:spPr/>
      <dgm:t>
        <a:bodyPr/>
        <a:lstStyle/>
        <a:p>
          <a:r>
            <a:rPr lang="en-NZ"/>
            <a:t>Reduce the impact of surgery to the axilla</a:t>
          </a:r>
          <a:endParaRPr lang="en-US"/>
        </a:p>
      </dgm:t>
    </dgm:pt>
    <dgm:pt modelId="{D05FA887-85A7-4344-A606-B22A7C707902}" type="parTrans" cxnId="{15B03070-FA9F-4DBF-99CA-59974EE1283D}">
      <dgm:prSet/>
      <dgm:spPr/>
      <dgm:t>
        <a:bodyPr/>
        <a:lstStyle/>
        <a:p>
          <a:endParaRPr lang="en-US"/>
        </a:p>
      </dgm:t>
    </dgm:pt>
    <dgm:pt modelId="{E58035A2-FF06-4191-BD5A-08DEAA30AD08}" type="sibTrans" cxnId="{15B03070-FA9F-4DBF-99CA-59974EE1283D}">
      <dgm:prSet/>
      <dgm:spPr/>
      <dgm:t>
        <a:bodyPr/>
        <a:lstStyle/>
        <a:p>
          <a:endParaRPr lang="en-US"/>
        </a:p>
      </dgm:t>
    </dgm:pt>
    <dgm:pt modelId="{A97406C0-8A4D-4077-9AAB-3139A6140F84}">
      <dgm:prSet/>
      <dgm:spPr/>
      <dgm:t>
        <a:bodyPr/>
        <a:lstStyle/>
        <a:p>
          <a:r>
            <a:rPr lang="en-NZ" dirty="0"/>
            <a:t>NACT is at tool of “in-vivo chemo-sensitivity testing”</a:t>
          </a:r>
          <a:endParaRPr lang="en-US" dirty="0"/>
        </a:p>
      </dgm:t>
    </dgm:pt>
    <dgm:pt modelId="{78F12BC0-977F-4B78-8A37-78D90BBF8F24}" type="parTrans" cxnId="{AFF91252-3192-4D3C-978C-B96CB0EE1CAE}">
      <dgm:prSet/>
      <dgm:spPr/>
      <dgm:t>
        <a:bodyPr/>
        <a:lstStyle/>
        <a:p>
          <a:endParaRPr lang="en-US"/>
        </a:p>
      </dgm:t>
    </dgm:pt>
    <dgm:pt modelId="{8EFE236C-CE5D-474E-9132-5DA1A4C2FC05}" type="sibTrans" cxnId="{AFF91252-3192-4D3C-978C-B96CB0EE1CAE}">
      <dgm:prSet/>
      <dgm:spPr/>
      <dgm:t>
        <a:bodyPr/>
        <a:lstStyle/>
        <a:p>
          <a:endParaRPr lang="en-US"/>
        </a:p>
      </dgm:t>
    </dgm:pt>
    <dgm:pt modelId="{186467B3-AB13-468C-8256-A400FCEA1DF7}">
      <dgm:prSet/>
      <dgm:spPr/>
      <dgm:t>
        <a:bodyPr/>
        <a:lstStyle/>
        <a:p>
          <a:r>
            <a:rPr lang="en-NZ" dirty="0"/>
            <a:t>Option of post neoadjuvant therapy in non </a:t>
          </a:r>
          <a:r>
            <a:rPr lang="en-NZ" dirty="0" err="1"/>
            <a:t>pCR</a:t>
          </a:r>
          <a:endParaRPr lang="en-US" dirty="0"/>
        </a:p>
      </dgm:t>
    </dgm:pt>
    <dgm:pt modelId="{BF8D8424-FA04-4397-BF2A-70932D5800EF}" type="parTrans" cxnId="{C5F9395C-8E3C-4BAE-8CB5-6AA8C77EE7CD}">
      <dgm:prSet/>
      <dgm:spPr/>
      <dgm:t>
        <a:bodyPr/>
        <a:lstStyle/>
        <a:p>
          <a:endParaRPr lang="en-US"/>
        </a:p>
      </dgm:t>
    </dgm:pt>
    <dgm:pt modelId="{FDD0826A-B3AD-41EF-A70E-9ED021FE5940}" type="sibTrans" cxnId="{C5F9395C-8E3C-4BAE-8CB5-6AA8C77EE7CD}">
      <dgm:prSet/>
      <dgm:spPr/>
      <dgm:t>
        <a:bodyPr/>
        <a:lstStyle/>
        <a:p>
          <a:endParaRPr lang="en-US"/>
        </a:p>
      </dgm:t>
    </dgm:pt>
    <dgm:pt modelId="{4F3033DC-0000-4BDD-9893-09AEF4252D92}" type="pres">
      <dgm:prSet presAssocID="{9A3C1CD9-B393-435E-8B0C-1FB303BCFBAA}" presName="diagram" presStyleCnt="0">
        <dgm:presLayoutVars>
          <dgm:dir/>
          <dgm:resizeHandles val="exact"/>
        </dgm:presLayoutVars>
      </dgm:prSet>
      <dgm:spPr/>
    </dgm:pt>
    <dgm:pt modelId="{5AF8CC02-449D-4072-8EC7-1501E5B44792}" type="pres">
      <dgm:prSet presAssocID="{79A6D659-091F-4CC5-B4CB-9FBA2B6F8DA2}" presName="node" presStyleLbl="node1" presStyleIdx="0" presStyleCnt="8">
        <dgm:presLayoutVars>
          <dgm:bulletEnabled val="1"/>
        </dgm:presLayoutVars>
      </dgm:prSet>
      <dgm:spPr/>
    </dgm:pt>
    <dgm:pt modelId="{7D9A39AD-EB66-46EF-A6E4-7291CB7C418F}" type="pres">
      <dgm:prSet presAssocID="{FDB57CA3-88C3-4968-9F60-5D42BE87BA06}" presName="sibTrans" presStyleCnt="0"/>
      <dgm:spPr/>
    </dgm:pt>
    <dgm:pt modelId="{95570C0E-FDA7-4054-8175-E6026802CD20}" type="pres">
      <dgm:prSet presAssocID="{FFACD0E2-FA72-42F7-B59B-30FF7A5447FD}" presName="node" presStyleLbl="node1" presStyleIdx="1" presStyleCnt="8">
        <dgm:presLayoutVars>
          <dgm:bulletEnabled val="1"/>
        </dgm:presLayoutVars>
      </dgm:prSet>
      <dgm:spPr/>
    </dgm:pt>
    <dgm:pt modelId="{F5A22116-CFBD-4F73-B5C5-7237429DF106}" type="pres">
      <dgm:prSet presAssocID="{1481D32E-39F3-4164-A293-B6A0146C28E6}" presName="sibTrans" presStyleCnt="0"/>
      <dgm:spPr/>
    </dgm:pt>
    <dgm:pt modelId="{B283E667-1C9C-45FA-A5F2-66F1FA9F5982}" type="pres">
      <dgm:prSet presAssocID="{01B34247-CB95-405B-BCCA-116B1F8FF517}" presName="node" presStyleLbl="node1" presStyleIdx="2" presStyleCnt="8">
        <dgm:presLayoutVars>
          <dgm:bulletEnabled val="1"/>
        </dgm:presLayoutVars>
      </dgm:prSet>
      <dgm:spPr/>
    </dgm:pt>
    <dgm:pt modelId="{CDB5D617-DFB3-4609-A3CD-5D5AB25D2F30}" type="pres">
      <dgm:prSet presAssocID="{AF314E2A-E562-40EB-9936-A1C955666B24}" presName="sibTrans" presStyleCnt="0"/>
      <dgm:spPr/>
    </dgm:pt>
    <dgm:pt modelId="{FA96645F-E596-4F00-867F-851DECD2A420}" type="pres">
      <dgm:prSet presAssocID="{D494F147-02C6-446A-B2CB-BF630488713E}" presName="node" presStyleLbl="node1" presStyleIdx="3" presStyleCnt="8">
        <dgm:presLayoutVars>
          <dgm:bulletEnabled val="1"/>
        </dgm:presLayoutVars>
      </dgm:prSet>
      <dgm:spPr/>
    </dgm:pt>
    <dgm:pt modelId="{AFD211A0-9CEA-4726-B443-7CDE28E8EDC7}" type="pres">
      <dgm:prSet presAssocID="{A47D5738-05D6-4FB7-A8AC-D5F67D4D2139}" presName="sibTrans" presStyleCnt="0"/>
      <dgm:spPr/>
    </dgm:pt>
    <dgm:pt modelId="{0A43A654-547B-4C0B-9DE0-18417AE8A61D}" type="pres">
      <dgm:prSet presAssocID="{A0B58E7B-D821-47AF-9198-547E5EBB6100}" presName="node" presStyleLbl="node1" presStyleIdx="4" presStyleCnt="8">
        <dgm:presLayoutVars>
          <dgm:bulletEnabled val="1"/>
        </dgm:presLayoutVars>
      </dgm:prSet>
      <dgm:spPr/>
    </dgm:pt>
    <dgm:pt modelId="{AC1304E2-4B1E-43CA-8978-AE55D079F2B2}" type="pres">
      <dgm:prSet presAssocID="{493AB740-F019-4979-B60A-D2A58EB08B99}" presName="sibTrans" presStyleCnt="0"/>
      <dgm:spPr/>
    </dgm:pt>
    <dgm:pt modelId="{A34FA413-60C9-4ECB-B2E5-52B403EBC8F3}" type="pres">
      <dgm:prSet presAssocID="{977CC4A2-934F-4086-8C2A-81C9112FBCD8}" presName="node" presStyleLbl="node1" presStyleIdx="5" presStyleCnt="8">
        <dgm:presLayoutVars>
          <dgm:bulletEnabled val="1"/>
        </dgm:presLayoutVars>
      </dgm:prSet>
      <dgm:spPr/>
    </dgm:pt>
    <dgm:pt modelId="{0B6B51AB-4757-4417-BD8A-569241FEF497}" type="pres">
      <dgm:prSet presAssocID="{E58035A2-FF06-4191-BD5A-08DEAA30AD08}" presName="sibTrans" presStyleCnt="0"/>
      <dgm:spPr/>
    </dgm:pt>
    <dgm:pt modelId="{16B07A4C-12E8-47EF-A845-8BAE4118B1BD}" type="pres">
      <dgm:prSet presAssocID="{A97406C0-8A4D-4077-9AAB-3139A6140F84}" presName="node" presStyleLbl="node1" presStyleIdx="6" presStyleCnt="8">
        <dgm:presLayoutVars>
          <dgm:bulletEnabled val="1"/>
        </dgm:presLayoutVars>
      </dgm:prSet>
      <dgm:spPr/>
    </dgm:pt>
    <dgm:pt modelId="{D1B2501B-0848-4E2B-A311-4C2E7888F63D}" type="pres">
      <dgm:prSet presAssocID="{8EFE236C-CE5D-474E-9132-5DA1A4C2FC05}" presName="sibTrans" presStyleCnt="0"/>
      <dgm:spPr/>
    </dgm:pt>
    <dgm:pt modelId="{0709B174-649E-444A-9C91-6C9B5D6EBFC7}" type="pres">
      <dgm:prSet presAssocID="{186467B3-AB13-468C-8256-A400FCEA1DF7}" presName="node" presStyleLbl="node1" presStyleIdx="7" presStyleCnt="8">
        <dgm:presLayoutVars>
          <dgm:bulletEnabled val="1"/>
        </dgm:presLayoutVars>
      </dgm:prSet>
      <dgm:spPr/>
    </dgm:pt>
  </dgm:ptLst>
  <dgm:cxnLst>
    <dgm:cxn modelId="{320DDD1E-9CBC-4DC9-9329-B0ABB33797FF}" srcId="{9A3C1CD9-B393-435E-8B0C-1FB303BCFBAA}" destId="{A0B58E7B-D821-47AF-9198-547E5EBB6100}" srcOrd="4" destOrd="0" parTransId="{0459CEEB-4B7B-474E-9683-CBFEC7A951EB}" sibTransId="{493AB740-F019-4979-B60A-D2A58EB08B99}"/>
    <dgm:cxn modelId="{7BC8E020-589D-4367-87CA-756101B032B6}" srcId="{9A3C1CD9-B393-435E-8B0C-1FB303BCFBAA}" destId="{FFACD0E2-FA72-42F7-B59B-30FF7A5447FD}" srcOrd="1" destOrd="0" parTransId="{F47B7EB3-0D30-43ED-9852-8BBDB303B60D}" sibTransId="{1481D32E-39F3-4164-A293-B6A0146C28E6}"/>
    <dgm:cxn modelId="{1F48F932-2C8D-450E-82BD-68CB498E9C68}" type="presOf" srcId="{D494F147-02C6-446A-B2CB-BF630488713E}" destId="{FA96645F-E596-4F00-867F-851DECD2A420}" srcOrd="0" destOrd="0" presId="urn:microsoft.com/office/officeart/2005/8/layout/default"/>
    <dgm:cxn modelId="{E3587933-04B6-4B71-AA75-5883F8F9ABC6}" type="presOf" srcId="{A0B58E7B-D821-47AF-9198-547E5EBB6100}" destId="{0A43A654-547B-4C0B-9DE0-18417AE8A61D}" srcOrd="0" destOrd="0" presId="urn:microsoft.com/office/officeart/2005/8/layout/default"/>
    <dgm:cxn modelId="{C5F9395C-8E3C-4BAE-8CB5-6AA8C77EE7CD}" srcId="{9A3C1CD9-B393-435E-8B0C-1FB303BCFBAA}" destId="{186467B3-AB13-468C-8256-A400FCEA1DF7}" srcOrd="7" destOrd="0" parTransId="{BF8D8424-FA04-4397-BF2A-70932D5800EF}" sibTransId="{FDD0826A-B3AD-41EF-A70E-9ED021FE5940}"/>
    <dgm:cxn modelId="{5AF90E47-2976-4F51-8839-76A6651BCAC2}" srcId="{9A3C1CD9-B393-435E-8B0C-1FB303BCFBAA}" destId="{D494F147-02C6-446A-B2CB-BF630488713E}" srcOrd="3" destOrd="0" parTransId="{6E68A838-5E74-4692-981B-97FBD67558D2}" sibTransId="{A47D5738-05D6-4FB7-A8AC-D5F67D4D2139}"/>
    <dgm:cxn modelId="{076DFC4B-9C80-4A80-8168-BC96F01B6FAA}" type="presOf" srcId="{79A6D659-091F-4CC5-B4CB-9FBA2B6F8DA2}" destId="{5AF8CC02-449D-4072-8EC7-1501E5B44792}" srcOrd="0" destOrd="0" presId="urn:microsoft.com/office/officeart/2005/8/layout/default"/>
    <dgm:cxn modelId="{15B03070-FA9F-4DBF-99CA-59974EE1283D}" srcId="{9A3C1CD9-B393-435E-8B0C-1FB303BCFBAA}" destId="{977CC4A2-934F-4086-8C2A-81C9112FBCD8}" srcOrd="5" destOrd="0" parTransId="{D05FA887-85A7-4344-A606-B22A7C707902}" sibTransId="{E58035A2-FF06-4191-BD5A-08DEAA30AD08}"/>
    <dgm:cxn modelId="{AFF91252-3192-4D3C-978C-B96CB0EE1CAE}" srcId="{9A3C1CD9-B393-435E-8B0C-1FB303BCFBAA}" destId="{A97406C0-8A4D-4077-9AAB-3139A6140F84}" srcOrd="6" destOrd="0" parTransId="{78F12BC0-977F-4B78-8A37-78D90BBF8F24}" sibTransId="{8EFE236C-CE5D-474E-9132-5DA1A4C2FC05}"/>
    <dgm:cxn modelId="{ED444A5A-C0F2-4206-AF92-D721EE1A2170}" srcId="{9A3C1CD9-B393-435E-8B0C-1FB303BCFBAA}" destId="{79A6D659-091F-4CC5-B4CB-9FBA2B6F8DA2}" srcOrd="0" destOrd="0" parTransId="{CF485D90-D189-4BD0-A33E-7C7531F728A9}" sibTransId="{FDB57CA3-88C3-4968-9F60-5D42BE87BA06}"/>
    <dgm:cxn modelId="{17087283-1114-42E8-835A-387275A33073}" type="presOf" srcId="{186467B3-AB13-468C-8256-A400FCEA1DF7}" destId="{0709B174-649E-444A-9C91-6C9B5D6EBFC7}" srcOrd="0" destOrd="0" presId="urn:microsoft.com/office/officeart/2005/8/layout/default"/>
    <dgm:cxn modelId="{F7575DBA-07E3-47A6-B8A5-178AF93CD336}" type="presOf" srcId="{01B34247-CB95-405B-BCCA-116B1F8FF517}" destId="{B283E667-1C9C-45FA-A5F2-66F1FA9F5982}" srcOrd="0" destOrd="0" presId="urn:microsoft.com/office/officeart/2005/8/layout/default"/>
    <dgm:cxn modelId="{59C85BC9-453F-403E-B898-D94EECC9FD41}" type="presOf" srcId="{A97406C0-8A4D-4077-9AAB-3139A6140F84}" destId="{16B07A4C-12E8-47EF-A845-8BAE4118B1BD}" srcOrd="0" destOrd="0" presId="urn:microsoft.com/office/officeart/2005/8/layout/default"/>
    <dgm:cxn modelId="{83C651CF-7AC3-4F50-8F52-CA4BB3009F8E}" type="presOf" srcId="{FFACD0E2-FA72-42F7-B59B-30FF7A5447FD}" destId="{95570C0E-FDA7-4054-8175-E6026802CD20}" srcOrd="0" destOrd="0" presId="urn:microsoft.com/office/officeart/2005/8/layout/default"/>
    <dgm:cxn modelId="{36EED7E3-263C-4079-8964-A395AA5C770E}" type="presOf" srcId="{9A3C1CD9-B393-435E-8B0C-1FB303BCFBAA}" destId="{4F3033DC-0000-4BDD-9893-09AEF4252D92}" srcOrd="0" destOrd="0" presId="urn:microsoft.com/office/officeart/2005/8/layout/default"/>
    <dgm:cxn modelId="{6CA433EF-AA49-47A4-8E65-CFBA983D0272}" srcId="{9A3C1CD9-B393-435E-8B0C-1FB303BCFBAA}" destId="{01B34247-CB95-405B-BCCA-116B1F8FF517}" srcOrd="2" destOrd="0" parTransId="{CA8EFD79-739E-4FAF-8C0C-3A4815BE4FA9}" sibTransId="{AF314E2A-E562-40EB-9936-A1C955666B24}"/>
    <dgm:cxn modelId="{11B6D9F4-F1AD-4A37-B676-02F39E1D5A91}" type="presOf" srcId="{977CC4A2-934F-4086-8C2A-81C9112FBCD8}" destId="{A34FA413-60C9-4ECB-B2E5-52B403EBC8F3}" srcOrd="0" destOrd="0" presId="urn:microsoft.com/office/officeart/2005/8/layout/default"/>
    <dgm:cxn modelId="{B9D1C2E6-B6F8-4EE9-970C-F71B07C8D697}" type="presParOf" srcId="{4F3033DC-0000-4BDD-9893-09AEF4252D92}" destId="{5AF8CC02-449D-4072-8EC7-1501E5B44792}" srcOrd="0" destOrd="0" presId="urn:microsoft.com/office/officeart/2005/8/layout/default"/>
    <dgm:cxn modelId="{8CC99670-9087-4AFB-90C7-2146A1E20108}" type="presParOf" srcId="{4F3033DC-0000-4BDD-9893-09AEF4252D92}" destId="{7D9A39AD-EB66-46EF-A6E4-7291CB7C418F}" srcOrd="1" destOrd="0" presId="urn:microsoft.com/office/officeart/2005/8/layout/default"/>
    <dgm:cxn modelId="{D33509BD-F8A8-488E-ABB0-69E4D046571F}" type="presParOf" srcId="{4F3033DC-0000-4BDD-9893-09AEF4252D92}" destId="{95570C0E-FDA7-4054-8175-E6026802CD20}" srcOrd="2" destOrd="0" presId="urn:microsoft.com/office/officeart/2005/8/layout/default"/>
    <dgm:cxn modelId="{471A4D56-E04E-4098-B9C2-32E99299B276}" type="presParOf" srcId="{4F3033DC-0000-4BDD-9893-09AEF4252D92}" destId="{F5A22116-CFBD-4F73-B5C5-7237429DF106}" srcOrd="3" destOrd="0" presId="urn:microsoft.com/office/officeart/2005/8/layout/default"/>
    <dgm:cxn modelId="{2EB25A7C-D1CD-40E4-9047-67440BECB6D6}" type="presParOf" srcId="{4F3033DC-0000-4BDD-9893-09AEF4252D92}" destId="{B283E667-1C9C-45FA-A5F2-66F1FA9F5982}" srcOrd="4" destOrd="0" presId="urn:microsoft.com/office/officeart/2005/8/layout/default"/>
    <dgm:cxn modelId="{EDD9C989-66A5-49C3-BE0E-AD22F94CEDD1}" type="presParOf" srcId="{4F3033DC-0000-4BDD-9893-09AEF4252D92}" destId="{CDB5D617-DFB3-4609-A3CD-5D5AB25D2F30}" srcOrd="5" destOrd="0" presId="urn:microsoft.com/office/officeart/2005/8/layout/default"/>
    <dgm:cxn modelId="{126F3595-59AC-4EA4-A9CE-CACC88F3636B}" type="presParOf" srcId="{4F3033DC-0000-4BDD-9893-09AEF4252D92}" destId="{FA96645F-E596-4F00-867F-851DECD2A420}" srcOrd="6" destOrd="0" presId="urn:microsoft.com/office/officeart/2005/8/layout/default"/>
    <dgm:cxn modelId="{D18A1477-DAFE-45CB-922E-2224E1C59E31}" type="presParOf" srcId="{4F3033DC-0000-4BDD-9893-09AEF4252D92}" destId="{AFD211A0-9CEA-4726-B443-7CDE28E8EDC7}" srcOrd="7" destOrd="0" presId="urn:microsoft.com/office/officeart/2005/8/layout/default"/>
    <dgm:cxn modelId="{1B511FDF-A830-4830-92A0-7CF2DF48EADB}" type="presParOf" srcId="{4F3033DC-0000-4BDD-9893-09AEF4252D92}" destId="{0A43A654-547B-4C0B-9DE0-18417AE8A61D}" srcOrd="8" destOrd="0" presId="urn:microsoft.com/office/officeart/2005/8/layout/default"/>
    <dgm:cxn modelId="{8FB9AF98-A967-4AC3-AC7F-70AF446E8852}" type="presParOf" srcId="{4F3033DC-0000-4BDD-9893-09AEF4252D92}" destId="{AC1304E2-4B1E-43CA-8978-AE55D079F2B2}" srcOrd="9" destOrd="0" presId="urn:microsoft.com/office/officeart/2005/8/layout/default"/>
    <dgm:cxn modelId="{CFC42072-E275-4656-928E-19873EBBEFAA}" type="presParOf" srcId="{4F3033DC-0000-4BDD-9893-09AEF4252D92}" destId="{A34FA413-60C9-4ECB-B2E5-52B403EBC8F3}" srcOrd="10" destOrd="0" presId="urn:microsoft.com/office/officeart/2005/8/layout/default"/>
    <dgm:cxn modelId="{6289DE23-938E-492C-9700-D3C6CB289194}" type="presParOf" srcId="{4F3033DC-0000-4BDD-9893-09AEF4252D92}" destId="{0B6B51AB-4757-4417-BD8A-569241FEF497}" srcOrd="11" destOrd="0" presId="urn:microsoft.com/office/officeart/2005/8/layout/default"/>
    <dgm:cxn modelId="{53723C23-143D-4B31-A8E3-550953403D9B}" type="presParOf" srcId="{4F3033DC-0000-4BDD-9893-09AEF4252D92}" destId="{16B07A4C-12E8-47EF-A845-8BAE4118B1BD}" srcOrd="12" destOrd="0" presId="urn:microsoft.com/office/officeart/2005/8/layout/default"/>
    <dgm:cxn modelId="{DEF38871-6D14-4BEF-960A-6A260ED8B60C}" type="presParOf" srcId="{4F3033DC-0000-4BDD-9893-09AEF4252D92}" destId="{D1B2501B-0848-4E2B-A311-4C2E7888F63D}" srcOrd="13" destOrd="0" presId="urn:microsoft.com/office/officeart/2005/8/layout/default"/>
    <dgm:cxn modelId="{28FEF9BF-B8E8-467A-AA93-7E7E674D5481}" type="presParOf" srcId="{4F3033DC-0000-4BDD-9893-09AEF4252D92}" destId="{0709B174-649E-444A-9C91-6C9B5D6EBFC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8CC02-449D-4072-8EC7-1501E5B44792}">
      <dsp:nvSpPr>
        <dsp:cNvPr id="0" name=""/>
        <dsp:cNvSpPr/>
      </dsp:nvSpPr>
      <dsp:spPr>
        <a:xfrm>
          <a:off x="2847" y="542881"/>
          <a:ext cx="2259201" cy="135552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a:t>NACT is a safe procedure with improved survival and less recurrence</a:t>
          </a:r>
          <a:endParaRPr lang="en-US" sz="2100" kern="1200"/>
        </a:p>
      </dsp:txBody>
      <dsp:txXfrm>
        <a:off x="2847" y="542881"/>
        <a:ext cx="2259201" cy="1355520"/>
      </dsp:txXfrm>
    </dsp:sp>
    <dsp:sp modelId="{95570C0E-FDA7-4054-8175-E6026802CD20}">
      <dsp:nvSpPr>
        <dsp:cNvPr id="0" name=""/>
        <dsp:cNvSpPr/>
      </dsp:nvSpPr>
      <dsp:spPr>
        <a:xfrm>
          <a:off x="2487969" y="542881"/>
          <a:ext cx="2259201" cy="13555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a:t>High pathological complete response rate (pCR) in HER2+ and TNBC</a:t>
          </a:r>
          <a:endParaRPr lang="en-US" sz="2100" kern="1200"/>
        </a:p>
      </dsp:txBody>
      <dsp:txXfrm>
        <a:off x="2487969" y="542881"/>
        <a:ext cx="2259201" cy="1355520"/>
      </dsp:txXfrm>
    </dsp:sp>
    <dsp:sp modelId="{B283E667-1C9C-45FA-A5F2-66F1FA9F5982}">
      <dsp:nvSpPr>
        <dsp:cNvPr id="0" name=""/>
        <dsp:cNvSpPr/>
      </dsp:nvSpPr>
      <dsp:spPr>
        <a:xfrm>
          <a:off x="4973091" y="542881"/>
          <a:ext cx="2259201" cy="135552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a:t>Fast track procedure to evaluate new therapies</a:t>
          </a:r>
          <a:endParaRPr lang="en-US" sz="2100" kern="1200"/>
        </a:p>
      </dsp:txBody>
      <dsp:txXfrm>
        <a:off x="4973091" y="542881"/>
        <a:ext cx="2259201" cy="1355520"/>
      </dsp:txXfrm>
    </dsp:sp>
    <dsp:sp modelId="{FA96645F-E596-4F00-867F-851DECD2A420}">
      <dsp:nvSpPr>
        <dsp:cNvPr id="0" name=""/>
        <dsp:cNvSpPr/>
      </dsp:nvSpPr>
      <dsp:spPr>
        <a:xfrm>
          <a:off x="7458212" y="542881"/>
          <a:ext cx="2259201" cy="135552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a:t>Increase the rate of breast conservation</a:t>
          </a:r>
          <a:endParaRPr lang="en-US" sz="2100" kern="1200"/>
        </a:p>
      </dsp:txBody>
      <dsp:txXfrm>
        <a:off x="7458212" y="542881"/>
        <a:ext cx="2259201" cy="1355520"/>
      </dsp:txXfrm>
    </dsp:sp>
    <dsp:sp modelId="{0A43A654-547B-4C0B-9DE0-18417AE8A61D}">
      <dsp:nvSpPr>
        <dsp:cNvPr id="0" name=""/>
        <dsp:cNvSpPr/>
      </dsp:nvSpPr>
      <dsp:spPr>
        <a:xfrm>
          <a:off x="2847" y="2124322"/>
          <a:ext cx="2259201" cy="135552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a:t>Avoids delay due to surgical complications</a:t>
          </a:r>
          <a:endParaRPr lang="en-US" sz="2100" kern="1200"/>
        </a:p>
      </dsp:txBody>
      <dsp:txXfrm>
        <a:off x="2847" y="2124322"/>
        <a:ext cx="2259201" cy="1355520"/>
      </dsp:txXfrm>
    </dsp:sp>
    <dsp:sp modelId="{A34FA413-60C9-4ECB-B2E5-52B403EBC8F3}">
      <dsp:nvSpPr>
        <dsp:cNvPr id="0" name=""/>
        <dsp:cNvSpPr/>
      </dsp:nvSpPr>
      <dsp:spPr>
        <a:xfrm>
          <a:off x="2487969" y="2124322"/>
          <a:ext cx="2259201" cy="135552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a:t>Reduce the impact of surgery to the axilla</a:t>
          </a:r>
          <a:endParaRPr lang="en-US" sz="2100" kern="1200"/>
        </a:p>
      </dsp:txBody>
      <dsp:txXfrm>
        <a:off x="2487969" y="2124322"/>
        <a:ext cx="2259201" cy="1355520"/>
      </dsp:txXfrm>
    </dsp:sp>
    <dsp:sp modelId="{16B07A4C-12E8-47EF-A845-8BAE4118B1BD}">
      <dsp:nvSpPr>
        <dsp:cNvPr id="0" name=""/>
        <dsp:cNvSpPr/>
      </dsp:nvSpPr>
      <dsp:spPr>
        <a:xfrm>
          <a:off x="4973091" y="2124322"/>
          <a:ext cx="2259201" cy="13555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NACT is at tool of “in-vivo chemo-sensitivity testing”</a:t>
          </a:r>
          <a:endParaRPr lang="en-US" sz="2100" kern="1200" dirty="0"/>
        </a:p>
      </dsp:txBody>
      <dsp:txXfrm>
        <a:off x="4973091" y="2124322"/>
        <a:ext cx="2259201" cy="1355520"/>
      </dsp:txXfrm>
    </dsp:sp>
    <dsp:sp modelId="{0709B174-649E-444A-9C91-6C9B5D6EBFC7}">
      <dsp:nvSpPr>
        <dsp:cNvPr id="0" name=""/>
        <dsp:cNvSpPr/>
      </dsp:nvSpPr>
      <dsp:spPr>
        <a:xfrm>
          <a:off x="7458212" y="2124322"/>
          <a:ext cx="2259201" cy="135552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NZ" sz="2100" kern="1200" dirty="0"/>
            <a:t>Option of post neoadjuvant therapy in non </a:t>
          </a:r>
          <a:r>
            <a:rPr lang="en-NZ" sz="2100" kern="1200" dirty="0" err="1"/>
            <a:t>pCR</a:t>
          </a:r>
          <a:endParaRPr lang="en-US" sz="2100" kern="1200" dirty="0"/>
        </a:p>
      </dsp:txBody>
      <dsp:txXfrm>
        <a:off x="7458212" y="2124322"/>
        <a:ext cx="2259201" cy="13555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CD54A-DFF3-4D61-9491-0F1432AFD667}" type="datetimeFigureOut">
              <a:rPr lang="en-NZ" smtClean="0"/>
              <a:t>12/04/2021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8EDA1-B8B4-4158-9919-D01C6782A4F1}" type="slidenum">
              <a:rPr lang="en-NZ" smtClean="0"/>
              <a:t>‹#›</a:t>
            </a:fld>
            <a:endParaRPr lang="en-NZ"/>
          </a:p>
        </p:txBody>
      </p:sp>
    </p:spTree>
    <p:extLst>
      <p:ext uri="{BB962C8B-B14F-4D97-AF65-F5344CB8AC3E}">
        <p14:creationId xmlns:p14="http://schemas.microsoft.com/office/powerpoint/2010/main" val="1340635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758EDA1-B8B4-4158-9919-D01C6782A4F1}" type="slidenum">
              <a:rPr lang="en-NZ" smtClean="0"/>
              <a:t>1</a:t>
            </a:fld>
            <a:endParaRPr lang="en-NZ"/>
          </a:p>
        </p:txBody>
      </p:sp>
    </p:spTree>
    <p:extLst>
      <p:ext uri="{BB962C8B-B14F-4D97-AF65-F5344CB8AC3E}">
        <p14:creationId xmlns:p14="http://schemas.microsoft.com/office/powerpoint/2010/main" val="1941989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Trastuzumab emtansine (T-DM1) is an antibody-drug conjugate currently approved for patients with early-stage and metastatic HER2-positive breast cancer.</a:t>
            </a:r>
            <a:r>
              <a:rPr lang="en-GB" baseline="30000" dirty="0"/>
              <a:t>[45]</a:t>
            </a:r>
            <a:r>
              <a:rPr lang="en-GB" dirty="0"/>
              <a:t> This agent combines trastuzumab with the microtubule inhibitor DM1 via a stable, non-cleavable linker, allowing targeted delivery of the cytotoxic agent to HER2-positive </a:t>
            </a:r>
            <a:r>
              <a:rPr lang="en-GB" dirty="0" err="1"/>
              <a:t>tumor</a:t>
            </a:r>
            <a:r>
              <a:rPr lang="en-GB" dirty="0"/>
              <a:t> cells. The phase 3 KATHERINE trial compared 14 cycles of adjuvant T-DM1 with 14 cycles of trastuzumab in patients with HER2-positive early breast cancer who had residual invasive disease following neoadjuvant trastuzumab-based therapy.</a:t>
            </a:r>
            <a:r>
              <a:rPr lang="en-GB" baseline="30000" dirty="0"/>
              <a:t>[46]</a:t>
            </a:r>
            <a:r>
              <a:rPr lang="en-GB" dirty="0"/>
              <a:t> T-DM1 reduced the risk of invasive disease by 50%, increasing invasive disease-free survival at 3 years from 77.0% to 88.3% (HR 0.50; </a:t>
            </a:r>
            <a:r>
              <a:rPr lang="en-GB" i="1" dirty="0"/>
              <a:t>P</a:t>
            </a:r>
            <a:r>
              <a:rPr lang="en-GB" dirty="0"/>
              <a:t> &lt; .001) (Table 5). The rate of distant recurrence as the first invasive event was reduced from 15.9% with adjuvant trastuzumab to 10.5% with T-DM1. </a:t>
            </a:r>
            <a:endParaRPr lang="en-NZ" dirty="0"/>
          </a:p>
          <a:p>
            <a:endParaRPr lang="en-NZ" dirty="0"/>
          </a:p>
        </p:txBody>
      </p:sp>
      <p:sp>
        <p:nvSpPr>
          <p:cNvPr id="4" name="Slide Number Placeholder 3"/>
          <p:cNvSpPr>
            <a:spLocks noGrp="1"/>
          </p:cNvSpPr>
          <p:nvPr>
            <p:ph type="sldNum" sz="quarter" idx="5"/>
          </p:nvPr>
        </p:nvSpPr>
        <p:spPr/>
        <p:txBody>
          <a:bodyPr/>
          <a:lstStyle/>
          <a:p>
            <a:fld id="{671C75AF-6B78-4BAE-9378-F1176E0BBFBB}" type="slidenum">
              <a:rPr lang="en-NZ" smtClean="0"/>
              <a:t>28</a:t>
            </a:fld>
            <a:endParaRPr lang="en-NZ"/>
          </a:p>
        </p:txBody>
      </p:sp>
    </p:spTree>
    <p:extLst>
      <p:ext uri="{BB962C8B-B14F-4D97-AF65-F5344CB8AC3E}">
        <p14:creationId xmlns:p14="http://schemas.microsoft.com/office/powerpoint/2010/main" val="201890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Trastuzumab emtansine (T-DM1) is an antibody-drug conjugate currently approved for patients with early-stage and metastatic HER2-positive breast cancer.</a:t>
            </a:r>
            <a:r>
              <a:rPr lang="en-GB" baseline="30000" dirty="0"/>
              <a:t>[45]</a:t>
            </a:r>
            <a:r>
              <a:rPr lang="en-GB" dirty="0"/>
              <a:t> This agent combines trastuzumab with the microtubule inhibitor DM1 via a stable, non-cleavable linker, allowing targeted delivery of the cytotoxic agent to HER2-positive </a:t>
            </a:r>
            <a:r>
              <a:rPr lang="en-GB" dirty="0" err="1"/>
              <a:t>tumor</a:t>
            </a:r>
            <a:r>
              <a:rPr lang="en-GB" dirty="0"/>
              <a:t> cells. The phase 3 KATHERINE trial compared 14 cycles of adjuvant T-DM1 with 14 cycles of trastuzumab in patients with HER2-positive early breast cancer who had residual invasive disease following neoadjuvant trastuzumab-based therapy.</a:t>
            </a:r>
            <a:r>
              <a:rPr lang="en-GB" baseline="30000" dirty="0"/>
              <a:t>[46]</a:t>
            </a:r>
            <a:r>
              <a:rPr lang="en-GB" dirty="0"/>
              <a:t> T-DM1 reduced the risk of invasive disease by 50%, increasing invasive disease-free survival at 3 years from 77.0% to 88.3% (HR 0.50; </a:t>
            </a:r>
            <a:r>
              <a:rPr lang="en-GB" i="1" dirty="0"/>
              <a:t>P</a:t>
            </a:r>
            <a:r>
              <a:rPr lang="en-GB" dirty="0"/>
              <a:t> &lt; .001) (Table 5). The rate of distant recurrence as the first invasive event was reduced from 15.9% with adjuvant trastuzumab to 10.5% with T-DM1. </a:t>
            </a:r>
            <a:endParaRPr lang="en-NZ" dirty="0"/>
          </a:p>
          <a:p>
            <a:endParaRPr lang="en-NZ" dirty="0"/>
          </a:p>
        </p:txBody>
      </p:sp>
      <p:sp>
        <p:nvSpPr>
          <p:cNvPr id="4" name="Slide Number Placeholder 3"/>
          <p:cNvSpPr>
            <a:spLocks noGrp="1"/>
          </p:cNvSpPr>
          <p:nvPr>
            <p:ph type="sldNum" sz="quarter" idx="5"/>
          </p:nvPr>
        </p:nvSpPr>
        <p:spPr/>
        <p:txBody>
          <a:bodyPr/>
          <a:lstStyle/>
          <a:p>
            <a:fld id="{671C75AF-6B78-4BAE-9378-F1176E0BBFBB}" type="slidenum">
              <a:rPr lang="en-NZ" smtClean="0"/>
              <a:t>29</a:t>
            </a:fld>
            <a:endParaRPr lang="en-NZ"/>
          </a:p>
        </p:txBody>
      </p:sp>
    </p:spTree>
    <p:extLst>
      <p:ext uri="{BB962C8B-B14F-4D97-AF65-F5344CB8AC3E}">
        <p14:creationId xmlns:p14="http://schemas.microsoft.com/office/powerpoint/2010/main" val="417609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Efficacy of Adjuvant T-DM1 for Residual Disease After Neoadjuvant Therapy: The KATHERINE Study</a:t>
            </a:r>
          </a:p>
          <a:p>
            <a:endParaRPr lang="en-GB" b="1" dirty="0"/>
          </a:p>
          <a:p>
            <a:r>
              <a:rPr lang="en-GB" dirty="0"/>
              <a:t>Based on these data, T-DM1 is approved as adjuvant therapy for patients with residual invasive disease at the time of surgery after trastuzumab-based neoadjuvant therapy and is recommended by current St Gallen and ESMO guidelines.</a:t>
            </a:r>
            <a:r>
              <a:rPr lang="en-GB" baseline="30000" dirty="0"/>
              <a:t>[12,13,45]</a:t>
            </a:r>
            <a:r>
              <a:rPr lang="en-GB" dirty="0"/>
              <a:t> Trastuzumab/</a:t>
            </a:r>
            <a:r>
              <a:rPr lang="en-GB" dirty="0" err="1"/>
              <a:t>pertuzumab</a:t>
            </a:r>
            <a:r>
              <a:rPr lang="en-GB" dirty="0"/>
              <a:t> and extended adjuvant therapy with neratinib are not recommended in patients with residual disease after neoadjuvant therapy </a:t>
            </a:r>
            <a:endParaRPr lang="en-NZ" dirty="0"/>
          </a:p>
          <a:p>
            <a:endParaRPr lang="en-NZ" dirty="0"/>
          </a:p>
        </p:txBody>
      </p:sp>
      <p:sp>
        <p:nvSpPr>
          <p:cNvPr id="4" name="Slide Number Placeholder 3"/>
          <p:cNvSpPr>
            <a:spLocks noGrp="1"/>
          </p:cNvSpPr>
          <p:nvPr>
            <p:ph type="sldNum" sz="quarter" idx="5"/>
          </p:nvPr>
        </p:nvSpPr>
        <p:spPr/>
        <p:txBody>
          <a:bodyPr/>
          <a:lstStyle/>
          <a:p>
            <a:fld id="{671C75AF-6B78-4BAE-9378-F1176E0BBFBB}" type="slidenum">
              <a:rPr lang="en-NZ" smtClean="0"/>
              <a:t>30</a:t>
            </a:fld>
            <a:endParaRPr lang="en-NZ"/>
          </a:p>
        </p:txBody>
      </p:sp>
    </p:spTree>
    <p:extLst>
      <p:ext uri="{BB962C8B-B14F-4D97-AF65-F5344CB8AC3E}">
        <p14:creationId xmlns:p14="http://schemas.microsoft.com/office/powerpoint/2010/main" val="2942345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Level’s of evidence</a:t>
            </a:r>
          </a:p>
        </p:txBody>
      </p:sp>
      <p:sp>
        <p:nvSpPr>
          <p:cNvPr id="4" name="Slide Number Placeholder 3"/>
          <p:cNvSpPr>
            <a:spLocks noGrp="1"/>
          </p:cNvSpPr>
          <p:nvPr>
            <p:ph type="sldNum" sz="quarter" idx="5"/>
          </p:nvPr>
        </p:nvSpPr>
        <p:spPr/>
        <p:txBody>
          <a:bodyPr/>
          <a:lstStyle/>
          <a:p>
            <a:fld id="{9758EDA1-B8B4-4158-9919-D01C6782A4F1}" type="slidenum">
              <a:rPr lang="en-NZ" smtClean="0"/>
              <a:t>42</a:t>
            </a:fld>
            <a:endParaRPr lang="en-NZ"/>
          </a:p>
        </p:txBody>
      </p:sp>
    </p:spTree>
    <p:extLst>
      <p:ext uri="{BB962C8B-B14F-4D97-AF65-F5344CB8AC3E}">
        <p14:creationId xmlns:p14="http://schemas.microsoft.com/office/powerpoint/2010/main" val="238814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dirty="0" err="1"/>
              <a:t>TAILORx</a:t>
            </a:r>
            <a:r>
              <a:rPr lang="en-GB" dirty="0"/>
              <a:t> trial found that assessing risk through use of the 21-gene (Oncotype Dx) gene expression assay correlated with outcomes with endocrine and </a:t>
            </a:r>
            <a:r>
              <a:rPr lang="en-GB" dirty="0" err="1"/>
              <a:t>chemoendocrine</a:t>
            </a:r>
            <a:r>
              <a:rPr lang="en-GB" dirty="0"/>
              <a:t> therapy. Patients who were at low risk of recurrence (≤ 10) did not benefit from chemotherapy in addition to endocrine therapy, while patients who were at high risk (≥ 26) benefited from </a:t>
            </a:r>
            <a:r>
              <a:rPr lang="en-GB" dirty="0" err="1"/>
              <a:t>chemoendocrine</a:t>
            </a:r>
            <a:r>
              <a:rPr lang="en-GB" dirty="0"/>
              <a:t> therapy. For the most part, patients who were at intermediate risk (11 to 25) also did not benefit from the addition of chemotherapy (exceptions included patients younger than 50 years).</a:t>
            </a:r>
            <a:endParaRPr lang="en-NZ" dirty="0"/>
          </a:p>
          <a:p>
            <a:endParaRPr lang="en-NZ" dirty="0"/>
          </a:p>
        </p:txBody>
      </p:sp>
      <p:sp>
        <p:nvSpPr>
          <p:cNvPr id="4" name="Slide Number Placeholder 3"/>
          <p:cNvSpPr>
            <a:spLocks noGrp="1"/>
          </p:cNvSpPr>
          <p:nvPr>
            <p:ph type="sldNum" sz="quarter" idx="5"/>
          </p:nvPr>
        </p:nvSpPr>
        <p:spPr/>
        <p:txBody>
          <a:bodyPr/>
          <a:lstStyle/>
          <a:p>
            <a:fld id="{A6F0175F-C31E-4340-B452-B23FFB0F0B24}" type="slidenum">
              <a:rPr lang="en-NZ" smtClean="0"/>
              <a:t>45</a:t>
            </a:fld>
            <a:endParaRPr lang="en-NZ"/>
          </a:p>
        </p:txBody>
      </p:sp>
    </p:spTree>
    <p:extLst>
      <p:ext uri="{BB962C8B-B14F-4D97-AF65-F5344CB8AC3E}">
        <p14:creationId xmlns:p14="http://schemas.microsoft.com/office/powerpoint/2010/main" val="234836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6F0175F-C31E-4340-B452-B23FFB0F0B24}" type="slidenum">
              <a:rPr lang="en-NZ" smtClean="0"/>
              <a:t>46</a:t>
            </a:fld>
            <a:endParaRPr lang="en-NZ"/>
          </a:p>
        </p:txBody>
      </p:sp>
    </p:spTree>
    <p:extLst>
      <p:ext uri="{BB962C8B-B14F-4D97-AF65-F5344CB8AC3E}">
        <p14:creationId xmlns:p14="http://schemas.microsoft.com/office/powerpoint/2010/main" val="1544255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6F0175F-C31E-4340-B452-B23FFB0F0B24}" type="slidenum">
              <a:rPr lang="en-NZ" smtClean="0"/>
              <a:t>51</a:t>
            </a:fld>
            <a:endParaRPr lang="en-NZ"/>
          </a:p>
        </p:txBody>
      </p:sp>
    </p:spTree>
    <p:extLst>
      <p:ext uri="{BB962C8B-B14F-4D97-AF65-F5344CB8AC3E}">
        <p14:creationId xmlns:p14="http://schemas.microsoft.com/office/powerpoint/2010/main" val="155396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St Gallen, European Soc. Of Med Oncol (ESMO) recommend NACT for stage 2-3 ca, HER2+ regardless of size</a:t>
            </a:r>
          </a:p>
        </p:txBody>
      </p:sp>
      <p:sp>
        <p:nvSpPr>
          <p:cNvPr id="4" name="Slide Number Placeholder 3"/>
          <p:cNvSpPr>
            <a:spLocks noGrp="1"/>
          </p:cNvSpPr>
          <p:nvPr>
            <p:ph type="sldNum" sz="quarter" idx="5"/>
          </p:nvPr>
        </p:nvSpPr>
        <p:spPr/>
        <p:txBody>
          <a:bodyPr/>
          <a:lstStyle/>
          <a:p>
            <a:fld id="{671C75AF-6B78-4BAE-9378-F1176E0BBFBB}" type="slidenum">
              <a:rPr lang="en-NZ" smtClean="0"/>
              <a:t>4</a:t>
            </a:fld>
            <a:endParaRPr lang="en-NZ"/>
          </a:p>
        </p:txBody>
      </p:sp>
    </p:spTree>
    <p:extLst>
      <p:ext uri="{BB962C8B-B14F-4D97-AF65-F5344CB8AC3E}">
        <p14:creationId xmlns:p14="http://schemas.microsoft.com/office/powerpoint/2010/main" val="128811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71C75AF-6B78-4BAE-9378-F1176E0BBFBB}" type="slidenum">
              <a:rPr lang="en-NZ" smtClean="0"/>
              <a:t>5</a:t>
            </a:fld>
            <a:endParaRPr lang="en-NZ"/>
          </a:p>
        </p:txBody>
      </p:sp>
    </p:spTree>
    <p:extLst>
      <p:ext uri="{BB962C8B-B14F-4D97-AF65-F5344CB8AC3E}">
        <p14:creationId xmlns:p14="http://schemas.microsoft.com/office/powerpoint/2010/main" val="4143187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71C75AF-6B78-4BAE-9378-F1176E0BBFBB}" type="slidenum">
              <a:rPr lang="en-NZ" smtClean="0"/>
              <a:t>6</a:t>
            </a:fld>
            <a:endParaRPr lang="en-NZ"/>
          </a:p>
        </p:txBody>
      </p:sp>
    </p:spTree>
    <p:extLst>
      <p:ext uri="{BB962C8B-B14F-4D97-AF65-F5344CB8AC3E}">
        <p14:creationId xmlns:p14="http://schemas.microsoft.com/office/powerpoint/2010/main" val="126550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671C75AF-6B78-4BAE-9378-F1176E0BBFBB}" type="slidenum">
              <a:rPr lang="en-NZ" smtClean="0"/>
              <a:t>10</a:t>
            </a:fld>
            <a:endParaRPr lang="en-NZ"/>
          </a:p>
        </p:txBody>
      </p:sp>
    </p:spTree>
    <p:extLst>
      <p:ext uri="{BB962C8B-B14F-4D97-AF65-F5344CB8AC3E}">
        <p14:creationId xmlns:p14="http://schemas.microsoft.com/office/powerpoint/2010/main" val="358290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Anthracycline – Adriamycin (doxorubicin), </a:t>
            </a:r>
            <a:r>
              <a:rPr lang="en-NZ" dirty="0" err="1"/>
              <a:t>ellence</a:t>
            </a:r>
            <a:r>
              <a:rPr lang="en-NZ" dirty="0"/>
              <a:t> (</a:t>
            </a:r>
            <a:r>
              <a:rPr lang="en-NZ" dirty="0" err="1"/>
              <a:t>epirubicin</a:t>
            </a:r>
            <a:r>
              <a:rPr lang="en-NZ" dirty="0"/>
              <a:t>), </a:t>
            </a:r>
            <a:r>
              <a:rPr lang="en-NZ" dirty="0" err="1"/>
              <a:t>Doxil</a:t>
            </a:r>
            <a:r>
              <a:rPr lang="en-NZ" dirty="0"/>
              <a:t> (doxorubicin) etc</a:t>
            </a:r>
          </a:p>
          <a:p>
            <a:r>
              <a:rPr lang="en-NZ" dirty="0" err="1"/>
              <a:t>Taxane</a:t>
            </a:r>
            <a:r>
              <a:rPr lang="en-NZ" dirty="0"/>
              <a:t>- </a:t>
            </a:r>
            <a:r>
              <a:rPr lang="en-NZ" dirty="0" err="1"/>
              <a:t>taxol</a:t>
            </a:r>
            <a:r>
              <a:rPr lang="en-NZ" dirty="0"/>
              <a:t> (paclitaxel), Taxotere (docetaxel)</a:t>
            </a:r>
          </a:p>
        </p:txBody>
      </p:sp>
      <p:sp>
        <p:nvSpPr>
          <p:cNvPr id="4" name="Slide Number Placeholder 3"/>
          <p:cNvSpPr>
            <a:spLocks noGrp="1"/>
          </p:cNvSpPr>
          <p:nvPr>
            <p:ph type="sldNum" sz="quarter" idx="5"/>
          </p:nvPr>
        </p:nvSpPr>
        <p:spPr/>
        <p:txBody>
          <a:bodyPr/>
          <a:lstStyle/>
          <a:p>
            <a:fld id="{671C75AF-6B78-4BAE-9378-F1176E0BBFBB}" type="slidenum">
              <a:rPr lang="en-NZ" smtClean="0"/>
              <a:t>13</a:t>
            </a:fld>
            <a:endParaRPr lang="en-NZ"/>
          </a:p>
        </p:txBody>
      </p:sp>
    </p:spTree>
    <p:extLst>
      <p:ext uri="{BB962C8B-B14F-4D97-AF65-F5344CB8AC3E}">
        <p14:creationId xmlns:p14="http://schemas.microsoft.com/office/powerpoint/2010/main" val="377507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Times New Roman" panose="02020603050405020304" pitchFamily="18" charset="0"/>
              </a:rPr>
              <a:t>Figure 3. A-D. Relationship between </a:t>
            </a:r>
            <a:r>
              <a:rPr lang="en-GB" dirty="0" err="1">
                <a:effectLst/>
                <a:latin typeface="Times New Roman" panose="02020603050405020304" pitchFamily="18" charset="0"/>
              </a:rPr>
              <a:t>pCR</a:t>
            </a:r>
            <a:r>
              <a:rPr lang="en-GB" dirty="0">
                <a:effectLst/>
                <a:latin typeface="Times New Roman" panose="02020603050405020304" pitchFamily="18" charset="0"/>
              </a:rPr>
              <a:t> and EFS overall and among the major breast cancer </a:t>
            </a:r>
            <a:r>
              <a:rPr lang="en-GB" dirty="0" err="1">
                <a:effectLst/>
                <a:latin typeface="Times New Roman" panose="02020603050405020304" pitchFamily="18" charset="0"/>
              </a:rPr>
              <a:t>subtypesKaplan</a:t>
            </a:r>
            <a:r>
              <a:rPr lang="en-GB" dirty="0">
                <a:effectLst/>
                <a:latin typeface="Times New Roman" panose="02020603050405020304" pitchFamily="18" charset="0"/>
              </a:rPr>
              <a:t>-Meier curves depicting the relationship between pathologic complete response (</a:t>
            </a:r>
            <a:r>
              <a:rPr lang="en-GB" dirty="0" err="1">
                <a:effectLst/>
                <a:latin typeface="Times New Roman" panose="02020603050405020304" pitchFamily="18" charset="0"/>
              </a:rPr>
              <a:t>pCR</a:t>
            </a:r>
            <a:r>
              <a:rPr lang="en-GB" dirty="0">
                <a:effectLst/>
                <a:latin typeface="Times New Roman" panose="02020603050405020304" pitchFamily="18" charset="0"/>
              </a:rPr>
              <a:t>) and event free survival (EFS) overall (A), in triple negative breast cancer (B), HER2-positive breast cancer (C), and hormone receptor-positive breast cancer (D), based on hazard ratio data from the studies. The blue line represents the </a:t>
            </a:r>
            <a:r>
              <a:rPr lang="en-GB" dirty="0" err="1">
                <a:effectLst/>
                <a:latin typeface="Times New Roman" panose="02020603050405020304" pitchFamily="18" charset="0"/>
              </a:rPr>
              <a:t>pCR</a:t>
            </a:r>
            <a:r>
              <a:rPr lang="en-GB" dirty="0">
                <a:effectLst/>
                <a:latin typeface="Times New Roman" panose="02020603050405020304" pitchFamily="18" charset="0"/>
              </a:rPr>
              <a:t> group and the orange line represents the residual disease group. The shaded regions represent the 95% pointwise probability interval for their respective colour.</a:t>
            </a:r>
            <a:endParaRPr lang="en-NZ" dirty="0"/>
          </a:p>
          <a:p>
            <a:endParaRPr lang="en-NZ" dirty="0"/>
          </a:p>
        </p:txBody>
      </p:sp>
      <p:sp>
        <p:nvSpPr>
          <p:cNvPr id="4" name="Slide Number Placeholder 3"/>
          <p:cNvSpPr>
            <a:spLocks noGrp="1"/>
          </p:cNvSpPr>
          <p:nvPr>
            <p:ph type="sldNum" sz="quarter" idx="5"/>
          </p:nvPr>
        </p:nvSpPr>
        <p:spPr/>
        <p:txBody>
          <a:bodyPr/>
          <a:lstStyle/>
          <a:p>
            <a:fld id="{9758EDA1-B8B4-4158-9919-D01C6782A4F1}" type="slidenum">
              <a:rPr lang="en-NZ" smtClean="0"/>
              <a:t>22</a:t>
            </a:fld>
            <a:endParaRPr lang="en-NZ"/>
          </a:p>
        </p:txBody>
      </p:sp>
    </p:spTree>
    <p:extLst>
      <p:ext uri="{BB962C8B-B14F-4D97-AF65-F5344CB8AC3E}">
        <p14:creationId xmlns:p14="http://schemas.microsoft.com/office/powerpoint/2010/main" val="145583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Results from the ACOSOG Z1071 trial showed that clip placement prior to neoadjuvant therapy and removal of the clipped node during SLN biopsy reduces the false negative rate after neoadjuvant therapy from 13.4% to 6.8%.</a:t>
            </a:r>
            <a:r>
              <a:rPr lang="en-GB" baseline="30000" dirty="0"/>
              <a:t>[22]</a:t>
            </a:r>
            <a:r>
              <a:rPr lang="en-GB" dirty="0"/>
              <a:t> The targeted axillary dissection (TAD) technique, which involves removing SLNs and the clipped node via localization with iodine-125 radioactive seeds, achieved a false-negative rate of 1.4%, compared with 10.1% for SLN biopsy alone in patients who received neoadjuvant therapy for node-positive breast cancer.</a:t>
            </a:r>
            <a:r>
              <a:rPr lang="en-GB" baseline="30000" dirty="0"/>
              <a:t>[23]</a:t>
            </a:r>
            <a:r>
              <a:rPr lang="en-GB" dirty="0"/>
              <a:t> The ILINA trial also reinforced the feasibility and accuracy of ultrasound-guided removal of clipped axillary nodes in conjunction with SLN biopsy, allowing assessment of potential residual disease.</a:t>
            </a:r>
            <a:r>
              <a:rPr lang="en-GB" baseline="30000" dirty="0"/>
              <a:t>[24</a:t>
            </a:r>
            <a:endParaRPr lang="en-NZ" dirty="0"/>
          </a:p>
        </p:txBody>
      </p:sp>
      <p:sp>
        <p:nvSpPr>
          <p:cNvPr id="4" name="Slide Number Placeholder 3"/>
          <p:cNvSpPr>
            <a:spLocks noGrp="1"/>
          </p:cNvSpPr>
          <p:nvPr>
            <p:ph type="sldNum" sz="quarter" idx="5"/>
          </p:nvPr>
        </p:nvSpPr>
        <p:spPr/>
        <p:txBody>
          <a:bodyPr/>
          <a:lstStyle/>
          <a:p>
            <a:fld id="{671C75AF-6B78-4BAE-9378-F1176E0BBFBB}" type="slidenum">
              <a:rPr lang="en-NZ" smtClean="0"/>
              <a:t>24</a:t>
            </a:fld>
            <a:endParaRPr lang="en-NZ"/>
          </a:p>
        </p:txBody>
      </p:sp>
    </p:spTree>
    <p:extLst>
      <p:ext uri="{BB962C8B-B14F-4D97-AF65-F5344CB8AC3E}">
        <p14:creationId xmlns:p14="http://schemas.microsoft.com/office/powerpoint/2010/main" val="890137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Targeted axilla dissection - clipped node alone FNR 4.2%, clipped node + SN FNR = 1.4%, clipped node not the SN in 23%</a:t>
            </a:r>
          </a:p>
        </p:txBody>
      </p:sp>
      <p:sp>
        <p:nvSpPr>
          <p:cNvPr id="4" name="Slide Number Placeholder 3"/>
          <p:cNvSpPr>
            <a:spLocks noGrp="1"/>
          </p:cNvSpPr>
          <p:nvPr>
            <p:ph type="sldNum" sz="quarter" idx="5"/>
          </p:nvPr>
        </p:nvSpPr>
        <p:spPr/>
        <p:txBody>
          <a:bodyPr/>
          <a:lstStyle/>
          <a:p>
            <a:fld id="{9758EDA1-B8B4-4158-9919-D01C6782A4F1}" type="slidenum">
              <a:rPr lang="en-NZ" smtClean="0"/>
              <a:t>25</a:t>
            </a:fld>
            <a:endParaRPr lang="en-NZ"/>
          </a:p>
        </p:txBody>
      </p:sp>
    </p:spTree>
    <p:extLst>
      <p:ext uri="{BB962C8B-B14F-4D97-AF65-F5344CB8AC3E}">
        <p14:creationId xmlns:p14="http://schemas.microsoft.com/office/powerpoint/2010/main" val="409835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A53A2DE-3256-4FB1-9394-FA74076817D2}"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93ACEA-9E88-40B8-A6BC-DECADEDF8AF3}"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32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3A2DE-3256-4FB1-9394-FA74076817D2}"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93ACEA-9E88-40B8-A6BC-DECADEDF8AF3}" type="slidenum">
              <a:rPr lang="en-NZ" smtClean="0"/>
              <a:t>‹#›</a:t>
            </a:fld>
            <a:endParaRPr lang="en-NZ"/>
          </a:p>
        </p:txBody>
      </p:sp>
    </p:spTree>
    <p:extLst>
      <p:ext uri="{BB962C8B-B14F-4D97-AF65-F5344CB8AC3E}">
        <p14:creationId xmlns:p14="http://schemas.microsoft.com/office/powerpoint/2010/main" val="176980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3A2DE-3256-4FB1-9394-FA74076817D2}"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93ACEA-9E88-40B8-A6BC-DECADEDF8AF3}" type="slidenum">
              <a:rPr lang="en-NZ" smtClean="0"/>
              <a:t>‹#›</a:t>
            </a:fld>
            <a:endParaRPr lang="en-NZ"/>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27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99A8AF6-D29D-4350-A839-187F18D9C718}"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1408EBF-91AD-4275-AF14-27E36168166F}"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567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9A8AF6-D29D-4350-A839-187F18D9C718}"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1408EBF-91AD-4275-AF14-27E36168166F}" type="slidenum">
              <a:rPr lang="en-NZ" smtClean="0"/>
              <a:t>‹#›</a:t>
            </a:fld>
            <a:endParaRPr lang="en-NZ"/>
          </a:p>
        </p:txBody>
      </p:sp>
    </p:spTree>
    <p:extLst>
      <p:ext uri="{BB962C8B-B14F-4D97-AF65-F5344CB8AC3E}">
        <p14:creationId xmlns:p14="http://schemas.microsoft.com/office/powerpoint/2010/main" val="587286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9A8AF6-D29D-4350-A839-187F18D9C718}"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1408EBF-91AD-4275-AF14-27E36168166F}"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716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9A8AF6-D29D-4350-A839-187F18D9C718}" type="datetimeFigureOut">
              <a:rPr lang="en-NZ" smtClean="0"/>
              <a:t>12/04/2021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1408EBF-91AD-4275-AF14-27E36168166F}" type="slidenum">
              <a:rPr lang="en-NZ" smtClean="0"/>
              <a:t>‹#›</a:t>
            </a:fld>
            <a:endParaRPr lang="en-NZ"/>
          </a:p>
        </p:txBody>
      </p:sp>
    </p:spTree>
    <p:extLst>
      <p:ext uri="{BB962C8B-B14F-4D97-AF65-F5344CB8AC3E}">
        <p14:creationId xmlns:p14="http://schemas.microsoft.com/office/powerpoint/2010/main" val="292691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9A8AF6-D29D-4350-A839-187F18D9C718}" type="datetimeFigureOut">
              <a:rPr lang="en-NZ" smtClean="0"/>
              <a:t>12/04/2021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1408EBF-91AD-4275-AF14-27E36168166F}" type="slidenum">
              <a:rPr lang="en-NZ" smtClean="0"/>
              <a:t>‹#›</a:t>
            </a:fld>
            <a:endParaRPr lang="en-NZ"/>
          </a:p>
        </p:txBody>
      </p:sp>
    </p:spTree>
    <p:extLst>
      <p:ext uri="{BB962C8B-B14F-4D97-AF65-F5344CB8AC3E}">
        <p14:creationId xmlns:p14="http://schemas.microsoft.com/office/powerpoint/2010/main" val="2840943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9A8AF6-D29D-4350-A839-187F18D9C718}" type="datetimeFigureOut">
              <a:rPr lang="en-NZ" smtClean="0"/>
              <a:t>12/04/2021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1408EBF-91AD-4275-AF14-27E36168166F}" type="slidenum">
              <a:rPr lang="en-NZ" smtClean="0"/>
              <a:t>‹#›</a:t>
            </a:fld>
            <a:endParaRPr lang="en-NZ"/>
          </a:p>
        </p:txBody>
      </p:sp>
    </p:spTree>
    <p:extLst>
      <p:ext uri="{BB962C8B-B14F-4D97-AF65-F5344CB8AC3E}">
        <p14:creationId xmlns:p14="http://schemas.microsoft.com/office/powerpoint/2010/main" val="72938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A8AF6-D29D-4350-A839-187F18D9C718}" type="datetimeFigureOut">
              <a:rPr lang="en-NZ" smtClean="0"/>
              <a:t>12/04/2021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1408EBF-91AD-4275-AF14-27E36168166F}" type="slidenum">
              <a:rPr lang="en-NZ" smtClean="0"/>
              <a:t>‹#›</a:t>
            </a:fld>
            <a:endParaRPr lang="en-NZ"/>
          </a:p>
        </p:txBody>
      </p:sp>
    </p:spTree>
    <p:extLst>
      <p:ext uri="{BB962C8B-B14F-4D97-AF65-F5344CB8AC3E}">
        <p14:creationId xmlns:p14="http://schemas.microsoft.com/office/powerpoint/2010/main" val="3357018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9A8AF6-D29D-4350-A839-187F18D9C718}" type="datetimeFigureOut">
              <a:rPr lang="en-NZ" smtClean="0"/>
              <a:t>12/04/2021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1408EBF-91AD-4275-AF14-27E36168166F}" type="slidenum">
              <a:rPr lang="en-NZ" smtClean="0"/>
              <a:t>‹#›</a:t>
            </a:fld>
            <a:endParaRPr lang="en-NZ"/>
          </a:p>
        </p:txBody>
      </p:sp>
    </p:spTree>
    <p:extLst>
      <p:ext uri="{BB962C8B-B14F-4D97-AF65-F5344CB8AC3E}">
        <p14:creationId xmlns:p14="http://schemas.microsoft.com/office/powerpoint/2010/main" val="269809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3A2DE-3256-4FB1-9394-FA74076817D2}"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93ACEA-9E88-40B8-A6BC-DECADEDF8AF3}" type="slidenum">
              <a:rPr lang="en-NZ" smtClean="0"/>
              <a:t>‹#›</a:t>
            </a:fld>
            <a:endParaRPr lang="en-NZ"/>
          </a:p>
        </p:txBody>
      </p:sp>
    </p:spTree>
    <p:extLst>
      <p:ext uri="{BB962C8B-B14F-4D97-AF65-F5344CB8AC3E}">
        <p14:creationId xmlns:p14="http://schemas.microsoft.com/office/powerpoint/2010/main" val="345839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9A8AF6-D29D-4350-A839-187F18D9C718}" type="datetimeFigureOut">
              <a:rPr lang="en-NZ" smtClean="0"/>
              <a:t>12/04/2021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1408EBF-91AD-4275-AF14-27E36168166F}"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9A8AF6-D29D-4350-A839-187F18D9C718}"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1408EBF-91AD-4275-AF14-27E36168166F}" type="slidenum">
              <a:rPr lang="en-NZ" smtClean="0"/>
              <a:t>‹#›</a:t>
            </a:fld>
            <a:endParaRPr lang="en-NZ"/>
          </a:p>
        </p:txBody>
      </p:sp>
    </p:spTree>
    <p:extLst>
      <p:ext uri="{BB962C8B-B14F-4D97-AF65-F5344CB8AC3E}">
        <p14:creationId xmlns:p14="http://schemas.microsoft.com/office/powerpoint/2010/main" val="1310714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9A8AF6-D29D-4350-A839-187F18D9C718}"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1408EBF-91AD-4275-AF14-27E36168166F}" type="slidenum">
              <a:rPr lang="en-NZ" smtClean="0"/>
              <a:t>‹#›</a:t>
            </a:fld>
            <a:endParaRPr lang="en-NZ"/>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07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53A2DE-3256-4FB1-9394-FA74076817D2}" type="datetimeFigureOut">
              <a:rPr lang="en-NZ" smtClean="0"/>
              <a:t>12/04/2021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293ACEA-9E88-40B8-A6BC-DECADEDF8AF3}"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95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53A2DE-3256-4FB1-9394-FA74076817D2}" type="datetimeFigureOut">
              <a:rPr lang="en-NZ" smtClean="0"/>
              <a:t>12/04/2021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293ACEA-9E88-40B8-A6BC-DECADEDF8AF3}" type="slidenum">
              <a:rPr lang="en-NZ" smtClean="0"/>
              <a:t>‹#›</a:t>
            </a:fld>
            <a:endParaRPr lang="en-NZ"/>
          </a:p>
        </p:txBody>
      </p:sp>
    </p:spTree>
    <p:extLst>
      <p:ext uri="{BB962C8B-B14F-4D97-AF65-F5344CB8AC3E}">
        <p14:creationId xmlns:p14="http://schemas.microsoft.com/office/powerpoint/2010/main" val="266801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53A2DE-3256-4FB1-9394-FA74076817D2}" type="datetimeFigureOut">
              <a:rPr lang="en-NZ" smtClean="0"/>
              <a:t>12/04/2021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293ACEA-9E88-40B8-A6BC-DECADEDF8AF3}" type="slidenum">
              <a:rPr lang="en-NZ" smtClean="0"/>
              <a:t>‹#›</a:t>
            </a:fld>
            <a:endParaRPr lang="en-NZ"/>
          </a:p>
        </p:txBody>
      </p:sp>
    </p:spTree>
    <p:extLst>
      <p:ext uri="{BB962C8B-B14F-4D97-AF65-F5344CB8AC3E}">
        <p14:creationId xmlns:p14="http://schemas.microsoft.com/office/powerpoint/2010/main" val="84677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53A2DE-3256-4FB1-9394-FA74076817D2}" type="datetimeFigureOut">
              <a:rPr lang="en-NZ" smtClean="0"/>
              <a:t>12/04/2021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293ACEA-9E88-40B8-A6BC-DECADEDF8AF3}" type="slidenum">
              <a:rPr lang="en-NZ" smtClean="0"/>
              <a:t>‹#›</a:t>
            </a:fld>
            <a:endParaRPr lang="en-NZ"/>
          </a:p>
        </p:txBody>
      </p:sp>
    </p:spTree>
    <p:extLst>
      <p:ext uri="{BB962C8B-B14F-4D97-AF65-F5344CB8AC3E}">
        <p14:creationId xmlns:p14="http://schemas.microsoft.com/office/powerpoint/2010/main" val="175161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3A2DE-3256-4FB1-9394-FA74076817D2}" type="datetimeFigureOut">
              <a:rPr lang="en-NZ" smtClean="0"/>
              <a:t>12/04/2021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293ACEA-9E88-40B8-A6BC-DECADEDF8AF3}" type="slidenum">
              <a:rPr lang="en-NZ" smtClean="0"/>
              <a:t>‹#›</a:t>
            </a:fld>
            <a:endParaRPr lang="en-NZ"/>
          </a:p>
        </p:txBody>
      </p:sp>
    </p:spTree>
    <p:extLst>
      <p:ext uri="{BB962C8B-B14F-4D97-AF65-F5344CB8AC3E}">
        <p14:creationId xmlns:p14="http://schemas.microsoft.com/office/powerpoint/2010/main" val="91331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53A2DE-3256-4FB1-9394-FA74076817D2}" type="datetimeFigureOut">
              <a:rPr lang="en-NZ" smtClean="0"/>
              <a:t>12/04/2021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293ACEA-9E88-40B8-A6BC-DECADEDF8AF3}" type="slidenum">
              <a:rPr lang="en-NZ" smtClean="0"/>
              <a:t>‹#›</a:t>
            </a:fld>
            <a:endParaRPr lang="en-NZ"/>
          </a:p>
        </p:txBody>
      </p:sp>
    </p:spTree>
    <p:extLst>
      <p:ext uri="{BB962C8B-B14F-4D97-AF65-F5344CB8AC3E}">
        <p14:creationId xmlns:p14="http://schemas.microsoft.com/office/powerpoint/2010/main" val="38440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53A2DE-3256-4FB1-9394-FA74076817D2}" type="datetimeFigureOut">
              <a:rPr lang="en-NZ" smtClean="0"/>
              <a:t>12/04/2021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293ACEA-9E88-40B8-A6BC-DECADEDF8AF3}" type="slidenum">
              <a:rPr lang="en-NZ" smtClean="0"/>
              <a:t>‹#›</a:t>
            </a:fld>
            <a:endParaRPr lang="en-NZ"/>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64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99A8AF6-D29D-4350-A839-187F18D9C718}" type="datetimeFigureOut">
              <a:rPr lang="en-NZ" smtClean="0"/>
              <a:t>12/04/2021</a:t>
            </a:fld>
            <a:endParaRPr lang="en-NZ"/>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NZ"/>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1408EBF-91AD-4275-AF14-27E36168166F}" type="slidenum">
              <a:rPr lang="en-NZ" smtClean="0"/>
              <a:t>‹#›</a:t>
            </a:fld>
            <a:endParaRPr lang="en-NZ"/>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92134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99A8AF6-D29D-4350-A839-187F18D9C718}" type="datetimeFigureOut">
              <a:rPr lang="en-NZ" smtClean="0"/>
              <a:t>12/04/2021</a:t>
            </a:fld>
            <a:endParaRPr lang="en-NZ"/>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NZ"/>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1408EBF-91AD-4275-AF14-27E36168166F}" type="slidenum">
              <a:rPr lang="en-NZ" smtClean="0"/>
              <a:t>‹#›</a:t>
            </a:fld>
            <a:endParaRPr lang="en-NZ"/>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84018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F8B02C-2566-4DAE-A9BA-705261B85A88}"/>
              </a:ext>
            </a:extLst>
          </p:cNvPr>
          <p:cNvSpPr txBox="1"/>
          <p:nvPr/>
        </p:nvSpPr>
        <p:spPr>
          <a:xfrm>
            <a:off x="4715609" y="1105351"/>
            <a:ext cx="6353967" cy="3023981"/>
          </a:xfrm>
          <a:prstGeom prst="rect">
            <a:avLst/>
          </a:prstGeom>
        </p:spPr>
        <p:txBody>
          <a:bodyPr vert="horz" lIns="91440" tIns="45720" rIns="91440" bIns="45720" rtlCol="0" anchor="b">
            <a:normAutofit/>
          </a:bodyPr>
          <a:lstStyle/>
          <a:p>
            <a:pPr>
              <a:lnSpc>
                <a:spcPct val="80000"/>
              </a:lnSpc>
              <a:spcBef>
                <a:spcPct val="0"/>
              </a:spcBef>
              <a:spcAft>
                <a:spcPts val="600"/>
              </a:spcAft>
            </a:pPr>
            <a:r>
              <a:rPr lang="en-US" sz="4800" cap="all" spc="200" dirty="0">
                <a:solidFill>
                  <a:srgbClr val="FFFFFF"/>
                </a:solidFill>
                <a:latin typeface="+mj-lt"/>
                <a:ea typeface="+mj-ea"/>
                <a:cs typeface="+mj-cs"/>
              </a:rPr>
              <a:t>Neoadjuvant Chemotherapy for Breast Cancer</a:t>
            </a:r>
          </a:p>
        </p:txBody>
      </p:sp>
      <p:cxnSp>
        <p:nvCxnSpPr>
          <p:cNvPr id="23" name="Straight Connector 22">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52FB43-3067-42FC-B22B-D92CA2EC8B0B}"/>
              </a:ext>
            </a:extLst>
          </p:cNvPr>
          <p:cNvSpPr txBox="1"/>
          <p:nvPr/>
        </p:nvSpPr>
        <p:spPr>
          <a:xfrm>
            <a:off x="7380078" y="4885225"/>
            <a:ext cx="3689498" cy="1077218"/>
          </a:xfrm>
          <a:prstGeom prst="rect">
            <a:avLst/>
          </a:prstGeom>
          <a:noFill/>
        </p:spPr>
        <p:txBody>
          <a:bodyPr wrap="square" rtlCol="0">
            <a:spAutoFit/>
          </a:bodyPr>
          <a:lstStyle/>
          <a:p>
            <a:pPr algn="r">
              <a:spcAft>
                <a:spcPts val="600"/>
              </a:spcAft>
            </a:pPr>
            <a:r>
              <a:rPr lang="en-NZ" dirty="0">
                <a:solidFill>
                  <a:srgbClr val="FFFFFF"/>
                </a:solidFill>
              </a:rPr>
              <a:t>Philippa Mercer</a:t>
            </a:r>
          </a:p>
          <a:p>
            <a:pPr algn="r">
              <a:spcAft>
                <a:spcPts val="600"/>
              </a:spcAft>
            </a:pPr>
            <a:r>
              <a:rPr lang="en-NZ" dirty="0">
                <a:solidFill>
                  <a:srgbClr val="FFFFFF"/>
                </a:solidFill>
              </a:rPr>
              <a:t>NZAGS</a:t>
            </a:r>
          </a:p>
          <a:p>
            <a:pPr algn="r">
              <a:spcAft>
                <a:spcPts val="600"/>
              </a:spcAft>
            </a:pPr>
            <a:r>
              <a:rPr lang="en-NZ" dirty="0">
                <a:solidFill>
                  <a:srgbClr val="FFFFFF"/>
                </a:solidFill>
              </a:rPr>
              <a:t>New Plymouth 2021</a:t>
            </a:r>
          </a:p>
        </p:txBody>
      </p:sp>
    </p:spTree>
    <p:extLst>
      <p:ext uri="{BB962C8B-B14F-4D97-AF65-F5344CB8AC3E}">
        <p14:creationId xmlns:p14="http://schemas.microsoft.com/office/powerpoint/2010/main" val="921269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850FA-E44E-4876-8E0D-509126B4333E}"/>
              </a:ext>
            </a:extLst>
          </p:cNvPr>
          <p:cNvSpPr>
            <a:spLocks noGrp="1"/>
          </p:cNvSpPr>
          <p:nvPr>
            <p:ph type="ctrTitle"/>
          </p:nvPr>
        </p:nvSpPr>
        <p:spPr>
          <a:xfrm>
            <a:off x="964788" y="804333"/>
            <a:ext cx="3391900" cy="5249334"/>
          </a:xfrm>
        </p:spPr>
        <p:txBody>
          <a:bodyPr vert="horz" lIns="91440" tIns="45720" rIns="91440" bIns="45720" rtlCol="0" anchor="ctr">
            <a:normAutofit/>
          </a:bodyPr>
          <a:lstStyle/>
          <a:p>
            <a:r>
              <a:rPr lang="en-US" spc="100" dirty="0">
                <a:solidFill>
                  <a:srgbClr val="FFFFFF"/>
                </a:solidFill>
              </a:rPr>
              <a:t>Imaging and Surgical Decisions:</a:t>
            </a:r>
            <a:br>
              <a:rPr lang="en-US" spc="100" dirty="0">
                <a:solidFill>
                  <a:srgbClr val="FFFFFF"/>
                </a:solidFill>
              </a:rPr>
            </a:br>
            <a:r>
              <a:rPr lang="en-US" spc="100" dirty="0">
                <a:solidFill>
                  <a:srgbClr val="FFFFFF"/>
                </a:solidFill>
              </a:rPr>
              <a:t> NACT</a:t>
            </a:r>
          </a:p>
        </p:txBody>
      </p:sp>
      <p:sp>
        <p:nvSpPr>
          <p:cNvPr id="3" name="Subtitle 2">
            <a:extLst>
              <a:ext uri="{FF2B5EF4-FFF2-40B4-BE49-F238E27FC236}">
                <a16:creationId xmlns:a16="http://schemas.microsoft.com/office/drawing/2014/main" id="{A4CBA052-9F5F-4449-901E-BEAEDF4F9C7C}"/>
              </a:ext>
            </a:extLst>
          </p:cNvPr>
          <p:cNvSpPr>
            <a:spLocks noGrp="1"/>
          </p:cNvSpPr>
          <p:nvPr>
            <p:ph type="subTitle" idx="1"/>
          </p:nvPr>
        </p:nvSpPr>
        <p:spPr>
          <a:xfrm>
            <a:off x="4951048" y="804333"/>
            <a:ext cx="6306003" cy="5249334"/>
          </a:xfrm>
        </p:spPr>
        <p:txBody>
          <a:bodyPr vert="horz" lIns="45720" tIns="45720" rIns="45720" bIns="45720" rtlCol="0" anchor="ctr">
            <a:normAutofit fontScale="92500"/>
          </a:bodyPr>
          <a:lstStyle/>
          <a:p>
            <a:pPr>
              <a:lnSpc>
                <a:spcPct val="90000"/>
              </a:lnSpc>
              <a:spcBef>
                <a:spcPts val="600"/>
              </a:spcBef>
            </a:pPr>
            <a:r>
              <a:rPr lang="en-US" sz="2400" dirty="0">
                <a:solidFill>
                  <a:schemeClr val="tx1"/>
                </a:solidFill>
              </a:rPr>
              <a:t>-Mammography and US – may give all the necessary information initially and to assess response</a:t>
            </a:r>
          </a:p>
          <a:p>
            <a:pPr>
              <a:lnSpc>
                <a:spcPct val="90000"/>
              </a:lnSpc>
              <a:spcBef>
                <a:spcPts val="600"/>
              </a:spcBef>
            </a:pPr>
            <a:r>
              <a:rPr lang="en-US" sz="2400" dirty="0">
                <a:solidFill>
                  <a:schemeClr val="tx1"/>
                </a:solidFill>
              </a:rPr>
              <a:t>-MRI – useful especially if dense breast or complex on mammography. Help assess extent</a:t>
            </a:r>
          </a:p>
          <a:p>
            <a:pPr>
              <a:lnSpc>
                <a:spcPct val="90000"/>
              </a:lnSpc>
              <a:spcBef>
                <a:spcPts val="600"/>
              </a:spcBef>
            </a:pPr>
            <a:r>
              <a:rPr lang="en-US" sz="2400" dirty="0">
                <a:solidFill>
                  <a:schemeClr val="tx1"/>
                </a:solidFill>
              </a:rPr>
              <a:t>-Repeat imaging at end of NACT looking for evidence of response in the breast and axilla</a:t>
            </a:r>
          </a:p>
          <a:p>
            <a:pPr>
              <a:lnSpc>
                <a:spcPct val="90000"/>
              </a:lnSpc>
              <a:spcBef>
                <a:spcPts val="600"/>
              </a:spcBef>
            </a:pPr>
            <a:r>
              <a:rPr lang="en-US" sz="2400" dirty="0">
                <a:solidFill>
                  <a:schemeClr val="tx1"/>
                </a:solidFill>
              </a:rPr>
              <a:t>-Some centres image during NACT to assess response</a:t>
            </a:r>
          </a:p>
          <a:p>
            <a:pPr>
              <a:lnSpc>
                <a:spcPct val="90000"/>
              </a:lnSpc>
              <a:spcBef>
                <a:spcPts val="600"/>
              </a:spcBef>
            </a:pPr>
            <a:r>
              <a:rPr lang="en-US" sz="2400" dirty="0">
                <a:solidFill>
                  <a:schemeClr val="tx1"/>
                </a:solidFill>
              </a:rPr>
              <a:t>-MRI - complete response for HER2+ BC – high correlation with pCR</a:t>
            </a:r>
          </a:p>
          <a:p>
            <a:pPr>
              <a:spcBef>
                <a:spcPts val="600"/>
              </a:spcBef>
            </a:pPr>
            <a:r>
              <a:rPr lang="en-US" sz="2400" dirty="0">
                <a:solidFill>
                  <a:schemeClr val="tx1"/>
                </a:solidFill>
              </a:rPr>
              <a:t>-Final surgical decision based on initial extent and clinical/radiology response – BC v Mastectomy, SNB/AND</a:t>
            </a:r>
          </a:p>
          <a:p>
            <a:pPr>
              <a:lnSpc>
                <a:spcPct val="90000"/>
              </a:lnSpc>
              <a:spcBef>
                <a:spcPts val="600"/>
              </a:spcBef>
            </a:pPr>
            <a:r>
              <a:rPr lang="en-US" sz="2400" dirty="0">
                <a:solidFill>
                  <a:schemeClr val="tx1"/>
                </a:solidFill>
              </a:rPr>
              <a:t>-Excise clip/residual disease and residual calcification</a:t>
            </a:r>
          </a:p>
          <a:p>
            <a:pPr>
              <a:lnSpc>
                <a:spcPct val="90000"/>
              </a:lnSpc>
            </a:pPr>
            <a:endParaRPr lang="en-US" dirty="0">
              <a:solidFill>
                <a:schemeClr val="tx1"/>
              </a:solidFill>
            </a:endParaRPr>
          </a:p>
        </p:txBody>
      </p:sp>
    </p:spTree>
    <p:extLst>
      <p:ext uri="{BB962C8B-B14F-4D97-AF65-F5344CB8AC3E}">
        <p14:creationId xmlns:p14="http://schemas.microsoft.com/office/powerpoint/2010/main" val="273231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936958-1A6E-4841-8289-4F7904B20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96451F-B44A-451D-AA20-B1DAA958C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33E876-9C10-4610-867C-3F1C1290E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4F1589-9B5C-4C5A-A29A-E8F6BF5AC9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48781" y="1123527"/>
            <a:ext cx="9494432" cy="4604800"/>
          </a:xfrm>
          <a:prstGeom prst="rect">
            <a:avLst/>
          </a:prstGeom>
        </p:spPr>
      </p:pic>
    </p:spTree>
    <p:extLst>
      <p:ext uri="{BB962C8B-B14F-4D97-AF65-F5344CB8AC3E}">
        <p14:creationId xmlns:p14="http://schemas.microsoft.com/office/powerpoint/2010/main" val="2132541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FE9809E-7DA5-4889-86D3-D494E20F3B08}"/>
              </a:ext>
            </a:extLst>
          </p:cNvPr>
          <p:cNvSpPr txBox="1"/>
          <p:nvPr/>
        </p:nvSpPr>
        <p:spPr>
          <a:xfrm>
            <a:off x="4328394" y="1283524"/>
            <a:ext cx="7006998" cy="3450370"/>
          </a:xfrm>
          <a:prstGeom prst="rect">
            <a:avLst/>
          </a:prstGeom>
        </p:spPr>
        <p:txBody>
          <a:bodyPr vert="horz" lIns="45720" tIns="45720" rIns="45720" bIns="45720" rtlCol="0" anchor="b">
            <a:normAutofit/>
          </a:bodyPr>
          <a:lstStyle/>
          <a:p>
            <a:pPr>
              <a:lnSpc>
                <a:spcPct val="90000"/>
              </a:lnSpc>
              <a:spcAft>
                <a:spcPts val="600"/>
              </a:spcAft>
              <a:buClr>
                <a:schemeClr val="accent1"/>
              </a:buClr>
            </a:pPr>
            <a:r>
              <a:rPr lang="en-US" sz="4400" dirty="0">
                <a:solidFill>
                  <a:srgbClr val="FFFFFF"/>
                </a:solidFill>
                <a:latin typeface="+mj-lt"/>
              </a:rPr>
              <a:t>Definition of pCR </a:t>
            </a:r>
          </a:p>
          <a:p>
            <a:pPr>
              <a:lnSpc>
                <a:spcPct val="90000"/>
              </a:lnSpc>
              <a:spcAft>
                <a:spcPts val="600"/>
              </a:spcAft>
              <a:buClr>
                <a:schemeClr val="accent1"/>
              </a:buClr>
            </a:pPr>
            <a:r>
              <a:rPr lang="en-US" sz="2800" dirty="0">
                <a:solidFill>
                  <a:srgbClr val="FFFFFF"/>
                </a:solidFill>
              </a:rPr>
              <a:t>Vary between studies</a:t>
            </a:r>
          </a:p>
          <a:p>
            <a:pPr>
              <a:lnSpc>
                <a:spcPct val="90000"/>
              </a:lnSpc>
              <a:spcAft>
                <a:spcPts val="600"/>
              </a:spcAft>
              <a:buClr>
                <a:schemeClr val="accent1"/>
              </a:buClr>
            </a:pPr>
            <a:r>
              <a:rPr lang="en-US" sz="2800" dirty="0">
                <a:solidFill>
                  <a:srgbClr val="FFFFFF"/>
                </a:solidFill>
              </a:rPr>
              <a:t>EMA definition</a:t>
            </a:r>
          </a:p>
          <a:p>
            <a:pPr marL="285750" indent="-285750">
              <a:lnSpc>
                <a:spcPct val="90000"/>
              </a:lnSpc>
              <a:spcAft>
                <a:spcPts val="600"/>
              </a:spcAft>
              <a:buClr>
                <a:schemeClr val="accent1"/>
              </a:buClr>
              <a:buFont typeface="Arial" panose="020B0604020202020204" pitchFamily="34" charset="0"/>
              <a:buChar char="•"/>
            </a:pPr>
            <a:r>
              <a:rPr lang="en-US" sz="2800" dirty="0">
                <a:solidFill>
                  <a:srgbClr val="FFFFFF"/>
                </a:solidFill>
              </a:rPr>
              <a:t>no invasive disease in the breast or nodes (ypT0/isypN0)</a:t>
            </a:r>
          </a:p>
          <a:p>
            <a:pPr marL="285750" indent="-285750">
              <a:lnSpc>
                <a:spcPct val="90000"/>
              </a:lnSpc>
              <a:spcAft>
                <a:spcPts val="600"/>
              </a:spcAft>
              <a:buClr>
                <a:schemeClr val="accent1"/>
              </a:buClr>
              <a:buFont typeface="Arial" panose="020B0604020202020204" pitchFamily="34" charset="0"/>
              <a:buChar char="•"/>
            </a:pPr>
            <a:r>
              <a:rPr lang="en-US" sz="2800" dirty="0">
                <a:solidFill>
                  <a:srgbClr val="FFFFFF"/>
                </a:solidFill>
              </a:rPr>
              <a:t>appropriate end point of clinical trials of NACT</a:t>
            </a:r>
          </a:p>
          <a:p>
            <a:pPr>
              <a:lnSpc>
                <a:spcPct val="90000"/>
              </a:lnSpc>
              <a:spcAft>
                <a:spcPts val="600"/>
              </a:spcAft>
              <a:buClr>
                <a:schemeClr val="accent1"/>
              </a:buClr>
            </a:pPr>
            <a:endParaRPr lang="en-US" sz="2000" dirty="0">
              <a:solidFill>
                <a:srgbClr val="FFFFFF"/>
              </a:solidFill>
            </a:endParaRPr>
          </a:p>
        </p:txBody>
      </p:sp>
      <p:cxnSp>
        <p:nvCxnSpPr>
          <p:cNvPr id="16" name="Straight Connector 1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2357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98B3F4D-C5B9-488E-BBE5-0EB3C867B2C5}"/>
              </a:ext>
            </a:extLst>
          </p:cNvPr>
          <p:cNvSpPr>
            <a:spLocks noGrp="1"/>
          </p:cNvSpPr>
          <p:nvPr>
            <p:ph type="title"/>
          </p:nvPr>
        </p:nvSpPr>
        <p:spPr>
          <a:xfrm>
            <a:off x="543232" y="366269"/>
            <a:ext cx="11002296" cy="4087552"/>
          </a:xfrm>
        </p:spPr>
        <p:txBody>
          <a:bodyPr vert="horz" lIns="91440" tIns="45720" rIns="91440" bIns="45720" rtlCol="0" anchor="b">
            <a:normAutofit fontScale="90000"/>
          </a:bodyPr>
          <a:lstStyle/>
          <a:p>
            <a:r>
              <a:rPr lang="en-US" sz="2700" spc="200" dirty="0">
                <a:solidFill>
                  <a:srgbClr val="FFFFFF"/>
                </a:solidFill>
                <a:latin typeface="+mn-lt"/>
              </a:rPr>
              <a:t>Adriamycin (Anthracycline), cyclophosphamide --- (AC)</a:t>
            </a:r>
            <a:br>
              <a:rPr lang="en-US" sz="2700" spc="200" dirty="0">
                <a:solidFill>
                  <a:srgbClr val="FFFFFF"/>
                </a:solidFill>
                <a:latin typeface="+mn-lt"/>
              </a:rPr>
            </a:br>
            <a:r>
              <a:rPr lang="en-US" sz="2700" spc="200" dirty="0">
                <a:solidFill>
                  <a:srgbClr val="FFFFFF"/>
                </a:solidFill>
                <a:latin typeface="+mn-lt"/>
              </a:rPr>
              <a:t>+ Paclitaxel (</a:t>
            </a:r>
            <a:r>
              <a:rPr lang="en-US" sz="2700" spc="200" dirty="0" err="1">
                <a:solidFill>
                  <a:srgbClr val="FFFFFF"/>
                </a:solidFill>
                <a:latin typeface="+mn-lt"/>
              </a:rPr>
              <a:t>Taxane</a:t>
            </a:r>
            <a:r>
              <a:rPr lang="en-US" sz="2700" spc="200" dirty="0">
                <a:solidFill>
                  <a:srgbClr val="FFFFFF"/>
                </a:solidFill>
                <a:latin typeface="+mn-lt"/>
              </a:rPr>
              <a:t>)</a:t>
            </a:r>
            <a:br>
              <a:rPr lang="en-US" sz="2700" spc="200" dirty="0">
                <a:solidFill>
                  <a:srgbClr val="FFFFFF"/>
                </a:solidFill>
                <a:latin typeface="+mn-lt"/>
              </a:rPr>
            </a:br>
            <a:br>
              <a:rPr lang="en-US" sz="2700" spc="200" dirty="0">
                <a:solidFill>
                  <a:srgbClr val="FFFFFF"/>
                </a:solidFill>
                <a:latin typeface="+mn-lt"/>
              </a:rPr>
            </a:br>
            <a:r>
              <a:rPr lang="en-US" sz="2700" spc="200" dirty="0">
                <a:solidFill>
                  <a:srgbClr val="FFFFFF"/>
                </a:solidFill>
                <a:latin typeface="+mn-lt"/>
              </a:rPr>
              <a:t>5-fluorouracil, </a:t>
            </a:r>
            <a:r>
              <a:rPr lang="en-US" sz="2700" spc="200" dirty="0" err="1">
                <a:solidFill>
                  <a:srgbClr val="FFFFFF"/>
                </a:solidFill>
                <a:latin typeface="+mn-lt"/>
              </a:rPr>
              <a:t>epirubicin</a:t>
            </a:r>
            <a:r>
              <a:rPr lang="en-US" sz="2700" spc="200" dirty="0">
                <a:solidFill>
                  <a:srgbClr val="FFFFFF"/>
                </a:solidFill>
                <a:latin typeface="+mn-lt"/>
              </a:rPr>
              <a:t> (Anthracycline),cyclophosphamide -- (FEC)</a:t>
            </a:r>
            <a:br>
              <a:rPr lang="en-US" sz="2700" spc="200" dirty="0">
                <a:solidFill>
                  <a:srgbClr val="FFFFFF"/>
                </a:solidFill>
                <a:latin typeface="+mn-lt"/>
              </a:rPr>
            </a:br>
            <a:r>
              <a:rPr lang="en-US" sz="2700" spc="200" dirty="0">
                <a:solidFill>
                  <a:srgbClr val="FFFFFF"/>
                </a:solidFill>
                <a:latin typeface="+mn-lt"/>
              </a:rPr>
              <a:t>+ Docetaxel (</a:t>
            </a:r>
            <a:r>
              <a:rPr lang="en-US" sz="2700" spc="200" dirty="0" err="1">
                <a:solidFill>
                  <a:srgbClr val="FFFFFF"/>
                </a:solidFill>
                <a:latin typeface="+mn-lt"/>
              </a:rPr>
              <a:t>Taxane</a:t>
            </a:r>
            <a:r>
              <a:rPr lang="en-US" sz="2700" spc="200" dirty="0">
                <a:solidFill>
                  <a:srgbClr val="FFFFFF"/>
                </a:solidFill>
                <a:latin typeface="+mn-lt"/>
              </a:rPr>
              <a:t>)</a:t>
            </a:r>
            <a:br>
              <a:rPr lang="en-US" sz="2700" spc="200" dirty="0">
                <a:solidFill>
                  <a:srgbClr val="FFFFFF"/>
                </a:solidFill>
                <a:latin typeface="+mn-lt"/>
              </a:rPr>
            </a:br>
            <a:br>
              <a:rPr lang="en-US" sz="2700" spc="200" dirty="0">
                <a:solidFill>
                  <a:srgbClr val="FFFFFF"/>
                </a:solidFill>
                <a:latin typeface="+mn-lt"/>
              </a:rPr>
            </a:br>
            <a:r>
              <a:rPr lang="en-US" sz="2700" spc="200" dirty="0">
                <a:solidFill>
                  <a:srgbClr val="FFFFFF"/>
                </a:solidFill>
                <a:latin typeface="+mn-lt"/>
              </a:rPr>
              <a:t>+ </a:t>
            </a:r>
            <a:r>
              <a:rPr lang="en-US" sz="2700" spc="200" dirty="0" err="1">
                <a:solidFill>
                  <a:srgbClr val="FFFFFF"/>
                </a:solidFill>
                <a:latin typeface="+mn-lt"/>
              </a:rPr>
              <a:t>Trastuzamab</a:t>
            </a:r>
            <a:r>
              <a:rPr lang="en-US" sz="2700" spc="200" dirty="0">
                <a:solidFill>
                  <a:srgbClr val="FFFFFF"/>
                </a:solidFill>
                <a:latin typeface="+mn-lt"/>
              </a:rPr>
              <a:t> +/- (</a:t>
            </a:r>
            <a:r>
              <a:rPr lang="en-US" sz="2700" spc="200" dirty="0" err="1">
                <a:solidFill>
                  <a:srgbClr val="FFFFFF"/>
                </a:solidFill>
                <a:latin typeface="+mn-lt"/>
              </a:rPr>
              <a:t>pertuzumab</a:t>
            </a:r>
            <a:r>
              <a:rPr lang="en-US" sz="2700" spc="200" dirty="0">
                <a:solidFill>
                  <a:srgbClr val="FFFFFF"/>
                </a:solidFill>
                <a:latin typeface="+mn-lt"/>
              </a:rPr>
              <a:t> – not funded in NZ) - 1 year</a:t>
            </a:r>
            <a:br>
              <a:rPr lang="en-US" sz="2700" spc="200" dirty="0">
                <a:solidFill>
                  <a:srgbClr val="FFFFFF"/>
                </a:solidFill>
                <a:latin typeface="+mn-lt"/>
              </a:rPr>
            </a:br>
            <a:br>
              <a:rPr lang="en-US" sz="2700" spc="200" dirty="0">
                <a:solidFill>
                  <a:srgbClr val="FFFFFF"/>
                </a:solidFill>
                <a:latin typeface="+mn-lt"/>
              </a:rPr>
            </a:br>
            <a:r>
              <a:rPr lang="en-US" sz="2700" spc="200" dirty="0">
                <a:solidFill>
                  <a:srgbClr val="FFFFFF"/>
                </a:solidFill>
                <a:latin typeface="+mn-lt"/>
              </a:rPr>
              <a:t>St Gallen and ESMO recommend dual trastuzumab + </a:t>
            </a:r>
            <a:r>
              <a:rPr lang="en-US" sz="2700" spc="200" dirty="0" err="1">
                <a:solidFill>
                  <a:srgbClr val="FFFFFF"/>
                </a:solidFill>
                <a:latin typeface="+mn-lt"/>
              </a:rPr>
              <a:t>pertuzumab</a:t>
            </a:r>
            <a:r>
              <a:rPr lang="en-US" sz="2700" spc="200" dirty="0">
                <a:solidFill>
                  <a:srgbClr val="FFFFFF"/>
                </a:solidFill>
                <a:latin typeface="+mn-lt"/>
              </a:rPr>
              <a:t> if higher risk disease, node +</a:t>
            </a:r>
            <a:r>
              <a:rPr lang="en-US" sz="2700" spc="200" dirty="0" err="1">
                <a:solidFill>
                  <a:srgbClr val="FFFFFF"/>
                </a:solidFill>
                <a:latin typeface="+mn-lt"/>
              </a:rPr>
              <a:t>ve</a:t>
            </a:r>
            <a:r>
              <a:rPr lang="en-US" sz="2700" spc="200" dirty="0">
                <a:solidFill>
                  <a:srgbClr val="FFFFFF"/>
                </a:solidFill>
                <a:latin typeface="+mn-lt"/>
              </a:rPr>
              <a:t>, hormone receptor negative. Phase 2 clinical trials show superior efficacy</a:t>
            </a:r>
            <a:br>
              <a:rPr lang="en-US" sz="1500" spc="200" dirty="0">
                <a:solidFill>
                  <a:srgbClr val="FFFFFF"/>
                </a:solidFill>
              </a:rPr>
            </a:br>
            <a:br>
              <a:rPr lang="en-US" sz="1500" spc="200" dirty="0">
                <a:solidFill>
                  <a:srgbClr val="FFFFFF"/>
                </a:solidFill>
              </a:rPr>
            </a:br>
            <a:endParaRPr lang="en-US" sz="1500" spc="200" dirty="0">
              <a:solidFill>
                <a:srgbClr val="FFFFFF"/>
              </a:solidFill>
            </a:endParaRPr>
          </a:p>
        </p:txBody>
      </p:sp>
      <p:cxnSp>
        <p:nvCxnSpPr>
          <p:cNvPr id="17" name="Straight Connector 16">
            <a:extLst>
              <a:ext uri="{FF2B5EF4-FFF2-40B4-BE49-F238E27FC236}">
                <a16:creationId xmlns:a16="http://schemas.microsoft.com/office/drawing/2014/main" id="{47F95953-8E19-4C01-997F-0E959B52B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552199"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DACF150-5B8C-4A1A-A52D-135B7C3905C0}"/>
              </a:ext>
            </a:extLst>
          </p:cNvPr>
          <p:cNvSpPr txBox="1"/>
          <p:nvPr/>
        </p:nvSpPr>
        <p:spPr>
          <a:xfrm>
            <a:off x="543232" y="4988272"/>
            <a:ext cx="6717887" cy="1323439"/>
          </a:xfrm>
          <a:prstGeom prst="rect">
            <a:avLst/>
          </a:prstGeom>
          <a:noFill/>
        </p:spPr>
        <p:txBody>
          <a:bodyPr wrap="square" rtlCol="0">
            <a:spAutoFit/>
          </a:bodyPr>
          <a:lstStyle/>
          <a:p>
            <a:r>
              <a:rPr lang="en-US" sz="4000" spc="200" dirty="0">
                <a:solidFill>
                  <a:srgbClr val="1482AC"/>
                </a:solidFill>
                <a:latin typeface="+mj-lt"/>
              </a:rPr>
              <a:t>Examples of Neoadjuvant Regimes:</a:t>
            </a:r>
            <a:br>
              <a:rPr lang="en-US" sz="4000" spc="200" dirty="0">
                <a:solidFill>
                  <a:srgbClr val="1482AC"/>
                </a:solidFill>
                <a:latin typeface="+mj-lt"/>
              </a:rPr>
            </a:br>
            <a:r>
              <a:rPr lang="en-US" sz="4000" spc="200" dirty="0">
                <a:solidFill>
                  <a:srgbClr val="1482AC"/>
                </a:solidFill>
                <a:latin typeface="+mj-lt"/>
              </a:rPr>
              <a:t>Stage 2 or 3 or HER2+ Breast Cancer</a:t>
            </a:r>
            <a:endParaRPr lang="en-NZ" sz="4000" dirty="0">
              <a:solidFill>
                <a:srgbClr val="1482AC"/>
              </a:solidFill>
              <a:latin typeface="+mj-lt"/>
            </a:endParaRPr>
          </a:p>
        </p:txBody>
      </p:sp>
    </p:spTree>
    <p:extLst>
      <p:ext uri="{BB962C8B-B14F-4D97-AF65-F5344CB8AC3E}">
        <p14:creationId xmlns:p14="http://schemas.microsoft.com/office/powerpoint/2010/main" val="3994728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85D5C-B8A6-4756-A481-4889D889F411}"/>
              </a:ext>
            </a:extLst>
          </p:cNvPr>
          <p:cNvSpPr>
            <a:spLocks noGrp="1"/>
          </p:cNvSpPr>
          <p:nvPr>
            <p:ph type="title"/>
          </p:nvPr>
        </p:nvSpPr>
        <p:spPr/>
        <p:txBody>
          <a:bodyPr>
            <a:normAutofit/>
          </a:bodyPr>
          <a:lstStyle/>
          <a:p>
            <a:r>
              <a:rPr lang="en-NZ" sz="4800" dirty="0"/>
              <a:t>Response Rate</a:t>
            </a:r>
            <a:br>
              <a:rPr lang="en-NZ" sz="4800" dirty="0"/>
            </a:br>
            <a:r>
              <a:rPr lang="en-NZ" sz="4800" dirty="0"/>
              <a:t>Complete, partial, stable, progression</a:t>
            </a:r>
          </a:p>
        </p:txBody>
      </p:sp>
      <p:sp>
        <p:nvSpPr>
          <p:cNvPr id="4" name="Content Placeholder 3">
            <a:extLst>
              <a:ext uri="{FF2B5EF4-FFF2-40B4-BE49-F238E27FC236}">
                <a16:creationId xmlns:a16="http://schemas.microsoft.com/office/drawing/2014/main" id="{4A5EFE2B-2984-4743-B20C-493B0E6534AC}"/>
              </a:ext>
            </a:extLst>
          </p:cNvPr>
          <p:cNvSpPr>
            <a:spLocks noGrp="1"/>
          </p:cNvSpPr>
          <p:nvPr>
            <p:ph idx="1"/>
          </p:nvPr>
        </p:nvSpPr>
        <p:spPr/>
        <p:txBody>
          <a:bodyPr/>
          <a:lstStyle/>
          <a:p>
            <a:pPr marL="0" indent="0">
              <a:buNone/>
            </a:pPr>
            <a:r>
              <a:rPr lang="en-NZ" dirty="0"/>
              <a:t>Path </a:t>
            </a:r>
            <a:r>
              <a:rPr lang="en-NZ" dirty="0" err="1"/>
              <a:t>pCR</a:t>
            </a:r>
            <a:r>
              <a:rPr lang="en-NZ" dirty="0"/>
              <a:t> rates in the breast and axilla varies by phenotype</a:t>
            </a:r>
          </a:p>
          <a:p>
            <a:pPr marL="0" indent="0">
              <a:buNone/>
            </a:pPr>
            <a:endParaRPr lang="en-NZ" dirty="0"/>
          </a:p>
          <a:p>
            <a:pPr marL="0" indent="0">
              <a:buNone/>
            </a:pPr>
            <a:r>
              <a:rPr lang="en-NZ" dirty="0"/>
              <a:t>		Triple Negative  	HER2+ 		HE+HER2-	</a:t>
            </a:r>
          </a:p>
          <a:p>
            <a:pPr marL="0" indent="0">
              <a:buNone/>
            </a:pPr>
            <a:r>
              <a:rPr lang="en-NZ" dirty="0"/>
              <a:t>Breast </a:t>
            </a:r>
            <a:r>
              <a:rPr lang="en-NZ" dirty="0" err="1"/>
              <a:t>pCR</a:t>
            </a:r>
            <a:r>
              <a:rPr lang="en-NZ" dirty="0"/>
              <a:t>		47.9%		50.2%		15.5%		p&lt;0.0001</a:t>
            </a:r>
          </a:p>
          <a:p>
            <a:pPr marL="0" indent="0">
              <a:buNone/>
            </a:pPr>
            <a:r>
              <a:rPr lang="en-NZ" dirty="0"/>
              <a:t>Axilla pCR		49.4%		64.7%		21.1%		p&lt;0.0001</a:t>
            </a:r>
          </a:p>
          <a:p>
            <a:pPr marL="0" indent="0">
              <a:buNone/>
            </a:pPr>
            <a:endParaRPr lang="en-NZ" dirty="0"/>
          </a:p>
          <a:p>
            <a:pPr marL="0" indent="0">
              <a:buNone/>
            </a:pPr>
            <a:endParaRPr lang="en-NZ" dirty="0"/>
          </a:p>
          <a:p>
            <a:pPr marL="0" indent="0">
              <a:buNone/>
            </a:pPr>
            <a:r>
              <a:rPr lang="en-NZ" dirty="0"/>
              <a:t>Boughey J et al, </a:t>
            </a:r>
            <a:r>
              <a:rPr lang="en-NZ" i="1" dirty="0"/>
              <a:t>Ann </a:t>
            </a:r>
            <a:r>
              <a:rPr lang="en-NZ" i="1" dirty="0" err="1"/>
              <a:t>Surg</a:t>
            </a:r>
            <a:r>
              <a:rPr lang="en-NZ" i="1" dirty="0"/>
              <a:t> </a:t>
            </a:r>
            <a:r>
              <a:rPr lang="en-NZ" dirty="0"/>
              <a:t>2014</a:t>
            </a:r>
          </a:p>
        </p:txBody>
      </p:sp>
    </p:spTree>
    <p:extLst>
      <p:ext uri="{BB962C8B-B14F-4D97-AF65-F5344CB8AC3E}">
        <p14:creationId xmlns:p14="http://schemas.microsoft.com/office/powerpoint/2010/main" val="341165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1B9CD-6B99-4D75-BA16-7EFAA89775DE}"/>
              </a:ext>
            </a:extLst>
          </p:cNvPr>
          <p:cNvSpPr>
            <a:spLocks noGrp="1"/>
          </p:cNvSpPr>
          <p:nvPr>
            <p:ph type="ctrTitle"/>
          </p:nvPr>
        </p:nvSpPr>
        <p:spPr>
          <a:xfrm>
            <a:off x="4713224" y="1105352"/>
            <a:ext cx="6353967" cy="834059"/>
          </a:xfrm>
        </p:spPr>
        <p:txBody>
          <a:bodyPr anchor="b">
            <a:normAutofit/>
          </a:bodyPr>
          <a:lstStyle/>
          <a:p>
            <a:pPr algn="l"/>
            <a:r>
              <a:rPr lang="en-NZ" sz="4800" dirty="0">
                <a:solidFill>
                  <a:srgbClr val="FFFFFF"/>
                </a:solidFill>
              </a:rPr>
              <a:t>HER2+</a:t>
            </a:r>
          </a:p>
        </p:txBody>
      </p:sp>
      <p:sp>
        <p:nvSpPr>
          <p:cNvPr id="3" name="Subtitle 2">
            <a:extLst>
              <a:ext uri="{FF2B5EF4-FFF2-40B4-BE49-F238E27FC236}">
                <a16:creationId xmlns:a16="http://schemas.microsoft.com/office/drawing/2014/main" id="{AB46C508-E61D-49EF-99E9-244FC9BB8C42}"/>
              </a:ext>
            </a:extLst>
          </p:cNvPr>
          <p:cNvSpPr>
            <a:spLocks noGrp="1"/>
          </p:cNvSpPr>
          <p:nvPr>
            <p:ph type="subTitle" idx="1"/>
          </p:nvPr>
        </p:nvSpPr>
        <p:spPr>
          <a:xfrm>
            <a:off x="4713223" y="1933234"/>
            <a:ext cx="6353968" cy="2225809"/>
          </a:xfrm>
        </p:spPr>
        <p:txBody>
          <a:bodyPr anchor="t">
            <a:noAutofit/>
          </a:bodyPr>
          <a:lstStyle/>
          <a:p>
            <a:r>
              <a:rPr lang="en-NZ" sz="2400" dirty="0" err="1">
                <a:solidFill>
                  <a:srgbClr val="FFFFFF"/>
                </a:solidFill>
              </a:rPr>
              <a:t>Approx</a:t>
            </a:r>
            <a:r>
              <a:rPr lang="en-NZ" sz="2400" dirty="0">
                <a:solidFill>
                  <a:srgbClr val="FFFFFF"/>
                </a:solidFill>
              </a:rPr>
              <a:t> 10-15% of early BC</a:t>
            </a:r>
          </a:p>
          <a:p>
            <a:r>
              <a:rPr lang="en-NZ" sz="2400" dirty="0">
                <a:solidFill>
                  <a:srgbClr val="FFFFFF"/>
                </a:solidFill>
              </a:rPr>
              <a:t>Adjuvant - anthracycline/</a:t>
            </a:r>
            <a:r>
              <a:rPr lang="en-NZ" sz="2400" dirty="0" err="1">
                <a:solidFill>
                  <a:srgbClr val="FFFFFF"/>
                </a:solidFill>
              </a:rPr>
              <a:t>taxane</a:t>
            </a:r>
            <a:r>
              <a:rPr lang="en-NZ" sz="2400" dirty="0">
                <a:solidFill>
                  <a:srgbClr val="FFFFFF"/>
                </a:solidFill>
              </a:rPr>
              <a:t> based chemotherapy or </a:t>
            </a:r>
            <a:r>
              <a:rPr lang="en-NZ" sz="2400" dirty="0" err="1">
                <a:solidFill>
                  <a:srgbClr val="FFFFFF"/>
                </a:solidFill>
              </a:rPr>
              <a:t>taxane</a:t>
            </a:r>
            <a:r>
              <a:rPr lang="en-NZ" sz="2400" dirty="0">
                <a:solidFill>
                  <a:srgbClr val="FFFFFF"/>
                </a:solidFill>
              </a:rPr>
              <a:t>/platinum with HER2-directed antibody </a:t>
            </a:r>
            <a:r>
              <a:rPr lang="en-NZ" sz="2400" dirty="0" err="1">
                <a:solidFill>
                  <a:srgbClr val="FFFFFF"/>
                </a:solidFill>
              </a:rPr>
              <a:t>transtuzumab</a:t>
            </a:r>
            <a:r>
              <a:rPr lang="en-NZ" sz="2400" dirty="0">
                <a:solidFill>
                  <a:srgbClr val="FFFFFF"/>
                </a:solidFill>
              </a:rPr>
              <a:t> </a:t>
            </a:r>
          </a:p>
          <a:p>
            <a:r>
              <a:rPr lang="en-NZ" sz="2400" dirty="0">
                <a:solidFill>
                  <a:srgbClr val="FFFFFF"/>
                </a:solidFill>
              </a:rPr>
              <a:t>10yr DFS 73.7% and 37% reduction in death</a:t>
            </a:r>
          </a:p>
        </p:txBody>
      </p:sp>
      <p:cxnSp>
        <p:nvCxnSpPr>
          <p:cNvPr id="14"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56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type="wd">
                                    <p:tmPct val="15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EA39BE-EC68-418B-9D0A-5DF2970A90E3}"/>
              </a:ext>
            </a:extLst>
          </p:cNvPr>
          <p:cNvPicPr/>
          <p:nvPr/>
        </p:nvPicPr>
        <p:blipFill>
          <a:blip r:embed="rId2">
            <a:extLst>
              <a:ext uri="{28A0092B-C50C-407E-A947-70E740481C1C}">
                <a14:useLocalDpi xmlns:a14="http://schemas.microsoft.com/office/drawing/2010/main" val="0"/>
              </a:ext>
            </a:extLst>
          </a:blip>
          <a:srcRect/>
          <a:stretch/>
        </p:blipFill>
        <p:spPr>
          <a:xfrm>
            <a:off x="505600" y="284400"/>
            <a:ext cx="11180800" cy="6289200"/>
          </a:xfrm>
          <a:prstGeom prst="rect">
            <a:avLst/>
          </a:prstGeom>
        </p:spPr>
      </p:pic>
    </p:spTree>
    <p:extLst>
      <p:ext uri="{BB962C8B-B14F-4D97-AF65-F5344CB8AC3E}">
        <p14:creationId xmlns:p14="http://schemas.microsoft.com/office/powerpoint/2010/main" val="3394014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1EAD6-492E-43F4-BFEE-46DD6A3F4C87}"/>
              </a:ext>
            </a:extLst>
          </p:cNvPr>
          <p:cNvPicPr/>
          <p:nvPr/>
        </p:nvPicPr>
        <p:blipFill>
          <a:blip r:embed="rId2">
            <a:extLst>
              <a:ext uri="{28A0092B-C50C-407E-A947-70E740481C1C}">
                <a14:useLocalDpi xmlns:a14="http://schemas.microsoft.com/office/drawing/2010/main" val="0"/>
              </a:ext>
            </a:extLst>
          </a:blip>
          <a:srcRect/>
          <a:stretch/>
        </p:blipFill>
        <p:spPr>
          <a:xfrm>
            <a:off x="505600" y="284400"/>
            <a:ext cx="11180800" cy="6289200"/>
          </a:xfrm>
          <a:prstGeom prst="rect">
            <a:avLst/>
          </a:prstGeom>
        </p:spPr>
      </p:pic>
    </p:spTree>
    <p:extLst>
      <p:ext uri="{BB962C8B-B14F-4D97-AF65-F5344CB8AC3E}">
        <p14:creationId xmlns:p14="http://schemas.microsoft.com/office/powerpoint/2010/main" val="1704688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dirty="0"/>
              <a:t>EBC HER2-Positive: Treatment Options 2020 (</a:t>
            </a:r>
            <a:r>
              <a:rPr lang="en-US" altLang="en-US" dirty="0" err="1"/>
              <a:t>cont</a:t>
            </a:r>
            <a:r>
              <a:rPr lang="en-US" altLang="en-US" dirty="0"/>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505133" y="284137"/>
            <a:ext cx="11181735" cy="6289725"/>
          </a:xfrm>
          <a:prstGeom prst="rect">
            <a:avLst/>
          </a:prstGeom>
        </p:spPr>
      </p:pic>
    </p:spTree>
    <p:extLst>
      <p:ext uri="{BB962C8B-B14F-4D97-AF65-F5344CB8AC3E}">
        <p14:creationId xmlns:p14="http://schemas.microsoft.com/office/powerpoint/2010/main" val="1186311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2DD0C21-8FEE-4C18-8789-CC8ABE206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B51757-7607-4CEA-A0EE-3C5BDC2C1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B339B8-DC60-40B3-9440-668CEC9D32C4}"/>
              </a:ext>
            </a:extLst>
          </p:cNvPr>
          <p:cNvSpPr>
            <a:spLocks noGrp="1"/>
          </p:cNvSpPr>
          <p:nvPr>
            <p:ph type="ctrTitle"/>
          </p:nvPr>
        </p:nvSpPr>
        <p:spPr>
          <a:xfrm>
            <a:off x="457200" y="4960137"/>
            <a:ext cx="7772400" cy="1463040"/>
          </a:xfrm>
        </p:spPr>
        <p:txBody>
          <a:bodyPr>
            <a:normAutofit/>
          </a:bodyPr>
          <a:lstStyle/>
          <a:p>
            <a:r>
              <a:rPr lang="en-NZ" sz="3500" dirty="0">
                <a:solidFill>
                  <a:srgbClr val="FFFFFF"/>
                </a:solidFill>
              </a:rPr>
              <a:t>A new meta-analysis addressing many of the concerns of sceptics to neoadjuvant Chemotherapy</a:t>
            </a:r>
          </a:p>
        </p:txBody>
      </p:sp>
      <p:pic>
        <p:nvPicPr>
          <p:cNvPr id="9" name="Picture 8">
            <a:extLst>
              <a:ext uri="{FF2B5EF4-FFF2-40B4-BE49-F238E27FC236}">
                <a16:creationId xmlns:a16="http://schemas.microsoft.com/office/drawing/2014/main" id="{89D450FD-5576-40DD-AE61-CD9B6DB821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3590" y="640257"/>
            <a:ext cx="9379016" cy="3306103"/>
          </a:xfrm>
          <a:prstGeom prst="rect">
            <a:avLst/>
          </a:prstGeom>
        </p:spPr>
      </p:pic>
      <p:cxnSp>
        <p:nvCxnSpPr>
          <p:cNvPr id="18" name="Straight Connector 17">
            <a:extLst>
              <a:ext uri="{FF2B5EF4-FFF2-40B4-BE49-F238E27FC236}">
                <a16:creationId xmlns:a16="http://schemas.microsoft.com/office/drawing/2014/main" id="{FEF39256-F095-41C8-8707-6C1A665E8F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06507" y="5220212"/>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226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05BFB19-669B-436A-9E38-5011D6F93B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5214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413DE7D-4710-463F-9A37-FC3DA82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127" y="826324"/>
            <a:ext cx="9813205" cy="5214280"/>
          </a:xfrm>
          <a:prstGeom prst="rect">
            <a:avLst/>
          </a:prstGeom>
          <a:solidFill>
            <a:srgbClr val="FFFFFF"/>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65817B-79D1-4A18-AE4D-B8708847C7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7784" y="1152288"/>
            <a:ext cx="8125889" cy="4562348"/>
          </a:xfrm>
          <a:prstGeom prst="rect">
            <a:avLst/>
          </a:prstGeom>
        </p:spPr>
      </p:pic>
    </p:spTree>
    <p:extLst>
      <p:ext uri="{BB962C8B-B14F-4D97-AF65-F5344CB8AC3E}">
        <p14:creationId xmlns:p14="http://schemas.microsoft.com/office/powerpoint/2010/main" val="1010587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EF936958-1A6E-4841-8289-4F7904B20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A496451F-B44A-451D-AA20-B1DAA958C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33E876-9C10-4610-867C-3F1C1290E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4A04AC6-F038-4C7D-AB27-B050DB4811D6}"/>
              </a:ext>
            </a:extLst>
          </p:cNvPr>
          <p:cNvGrpSpPr/>
          <p:nvPr/>
        </p:nvGrpSpPr>
        <p:grpSpPr>
          <a:xfrm>
            <a:off x="1120477" y="1529512"/>
            <a:ext cx="9951041" cy="3792832"/>
            <a:chOff x="1024128" y="585216"/>
            <a:chExt cx="9720072" cy="3704796"/>
          </a:xfrm>
        </p:grpSpPr>
        <p:sp>
          <p:nvSpPr>
            <p:cNvPr id="5" name="TextBox 4">
              <a:extLst>
                <a:ext uri="{FF2B5EF4-FFF2-40B4-BE49-F238E27FC236}">
                  <a16:creationId xmlns:a16="http://schemas.microsoft.com/office/drawing/2014/main" id="{65971EBD-538B-4E3E-A21F-77186581256C}"/>
                </a:ext>
              </a:extLst>
            </p:cNvPr>
            <p:cNvSpPr txBox="1"/>
            <p:nvPr/>
          </p:nvSpPr>
          <p:spPr>
            <a:xfrm>
              <a:off x="1024128" y="2084832"/>
              <a:ext cx="7577847" cy="1569660"/>
            </a:xfrm>
            <a:prstGeom prst="rect">
              <a:avLst/>
            </a:prstGeom>
            <a:noFill/>
          </p:spPr>
          <p:txBody>
            <a:bodyPr wrap="square" rtlCol="0">
              <a:normAutofit/>
            </a:bodyPr>
            <a:lstStyle/>
            <a:p>
              <a:pPr>
                <a:lnSpc>
                  <a:spcPct val="90000"/>
                </a:lnSpc>
                <a:spcAft>
                  <a:spcPts val="600"/>
                </a:spcAft>
              </a:pPr>
              <a:r>
                <a:rPr lang="en-NZ" sz="2400" dirty="0"/>
                <a:t>Patients with </a:t>
              </a:r>
              <a:r>
                <a:rPr lang="en-NZ" sz="2400" dirty="0" err="1"/>
                <a:t>pCR</a:t>
              </a:r>
              <a:r>
                <a:rPr lang="en-NZ" sz="2400" dirty="0"/>
                <a:t> vs patients with residual disease had significantly better EFS</a:t>
              </a:r>
            </a:p>
            <a:p>
              <a:pPr>
                <a:lnSpc>
                  <a:spcPct val="90000"/>
                </a:lnSpc>
                <a:spcAft>
                  <a:spcPts val="600"/>
                </a:spcAft>
              </a:pPr>
              <a:r>
                <a:rPr lang="en-NZ" sz="2400" dirty="0"/>
                <a:t>HR 0.31 (95% Cl 0.24 – 0.39)</a:t>
              </a:r>
            </a:p>
            <a:p>
              <a:pPr>
                <a:lnSpc>
                  <a:spcPct val="90000"/>
                </a:lnSpc>
                <a:spcAft>
                  <a:spcPts val="600"/>
                </a:spcAft>
              </a:pPr>
              <a:r>
                <a:rPr lang="en-NZ" sz="2400" dirty="0"/>
                <a:t>N=26738</a:t>
              </a:r>
            </a:p>
          </p:txBody>
        </p:sp>
        <p:pic>
          <p:nvPicPr>
            <p:cNvPr id="6" name="Picture 5">
              <a:extLst>
                <a:ext uri="{FF2B5EF4-FFF2-40B4-BE49-F238E27FC236}">
                  <a16:creationId xmlns:a16="http://schemas.microsoft.com/office/drawing/2014/main" id="{4ED090F5-8AEF-49A0-83FE-53FD5CC0A3DF}"/>
                </a:ext>
              </a:extLst>
            </p:cNvPr>
            <p:cNvPicPr>
              <a:picLocks noChangeAspect="1"/>
            </p:cNvPicPr>
            <p:nvPr/>
          </p:nvPicPr>
          <p:blipFill>
            <a:blip r:embed="rId2"/>
            <a:stretch>
              <a:fillRect/>
            </a:stretch>
          </p:blipFill>
          <p:spPr>
            <a:xfrm>
              <a:off x="1024128" y="3966622"/>
              <a:ext cx="6581775" cy="323390"/>
            </a:xfrm>
            <a:prstGeom prst="rect">
              <a:avLst/>
            </a:prstGeom>
          </p:spPr>
        </p:pic>
        <p:sp>
          <p:nvSpPr>
            <p:cNvPr id="7" name="Title 4">
              <a:extLst>
                <a:ext uri="{FF2B5EF4-FFF2-40B4-BE49-F238E27FC236}">
                  <a16:creationId xmlns:a16="http://schemas.microsoft.com/office/drawing/2014/main" id="{2030CEBA-8BB8-4CE8-A3DA-0DD298B0ABF9}"/>
                </a:ext>
              </a:extLst>
            </p:cNvPr>
            <p:cNvSpPr txBox="1">
              <a:spLocks/>
            </p:cNvSpPr>
            <p:nvPr/>
          </p:nvSpPr>
          <p:spPr>
            <a:xfrm>
              <a:off x="1024128" y="585216"/>
              <a:ext cx="9720072" cy="1499616"/>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Aft>
                  <a:spcPts val="600"/>
                </a:spcAft>
              </a:pPr>
              <a:r>
                <a:rPr lang="en-NZ"/>
                <a:t>Path CR vs Event Free and Overall Survival after NACT: Spring L et al</a:t>
              </a:r>
            </a:p>
          </p:txBody>
        </p:sp>
      </p:grpSp>
    </p:spTree>
    <p:extLst>
      <p:ext uri="{BB962C8B-B14F-4D97-AF65-F5344CB8AC3E}">
        <p14:creationId xmlns:p14="http://schemas.microsoft.com/office/powerpoint/2010/main" val="4206555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6A60C-FB04-4F35-BA89-9F15F1A8BA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78241" y="2220605"/>
            <a:ext cx="5858413" cy="3456464"/>
          </a:xfrm>
          <a:prstGeom prst="rect">
            <a:avLst/>
          </a:prstGeom>
        </p:spPr>
      </p:pic>
      <p:sp>
        <p:nvSpPr>
          <p:cNvPr id="5" name="Title 4">
            <a:extLst>
              <a:ext uri="{FF2B5EF4-FFF2-40B4-BE49-F238E27FC236}">
                <a16:creationId xmlns:a16="http://schemas.microsoft.com/office/drawing/2014/main" id="{2A69B220-3603-4383-AA03-9460204A6EDF}"/>
              </a:ext>
            </a:extLst>
          </p:cNvPr>
          <p:cNvSpPr>
            <a:spLocks noGrp="1"/>
          </p:cNvSpPr>
          <p:nvPr>
            <p:ph type="title"/>
          </p:nvPr>
        </p:nvSpPr>
        <p:spPr/>
        <p:txBody>
          <a:bodyPr>
            <a:normAutofit/>
          </a:bodyPr>
          <a:lstStyle/>
          <a:p>
            <a:r>
              <a:rPr lang="en-NZ" sz="4800" dirty="0"/>
              <a:t>Relationship between pCR and Event free survival: Spring L et al </a:t>
            </a:r>
          </a:p>
        </p:txBody>
      </p:sp>
      <p:pic>
        <p:nvPicPr>
          <p:cNvPr id="8" name="Content Placeholder 7">
            <a:extLst>
              <a:ext uri="{FF2B5EF4-FFF2-40B4-BE49-F238E27FC236}">
                <a16:creationId xmlns:a16="http://schemas.microsoft.com/office/drawing/2014/main" id="{38633006-6A5F-49F7-A867-7C6C32658B0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77635" y="5786964"/>
            <a:ext cx="6903076" cy="334799"/>
          </a:xfrm>
        </p:spPr>
      </p:pic>
      <p:sp>
        <p:nvSpPr>
          <p:cNvPr id="9" name="TextBox 8">
            <a:extLst>
              <a:ext uri="{FF2B5EF4-FFF2-40B4-BE49-F238E27FC236}">
                <a16:creationId xmlns:a16="http://schemas.microsoft.com/office/drawing/2014/main" id="{B79284C8-3D91-42DE-BCF8-092E27E56945}"/>
              </a:ext>
            </a:extLst>
          </p:cNvPr>
          <p:cNvSpPr txBox="1"/>
          <p:nvPr/>
        </p:nvSpPr>
        <p:spPr>
          <a:xfrm>
            <a:off x="8021782" y="2680855"/>
            <a:ext cx="3844636" cy="1077218"/>
          </a:xfrm>
          <a:prstGeom prst="rect">
            <a:avLst/>
          </a:prstGeom>
          <a:noFill/>
        </p:spPr>
        <p:txBody>
          <a:bodyPr wrap="square" rtlCol="0">
            <a:spAutoFit/>
          </a:bodyPr>
          <a:lstStyle/>
          <a:p>
            <a:r>
              <a:rPr lang="en-NZ" sz="3200" dirty="0"/>
              <a:t>5yr EFS </a:t>
            </a:r>
            <a:r>
              <a:rPr lang="en-NZ" sz="3200" dirty="0" err="1"/>
              <a:t>pCR</a:t>
            </a:r>
            <a:r>
              <a:rPr lang="en-NZ" sz="3200" dirty="0"/>
              <a:t> vs RD: </a:t>
            </a:r>
          </a:p>
          <a:p>
            <a:r>
              <a:rPr lang="en-NZ" sz="3200" dirty="0"/>
              <a:t>88% vs 67%</a:t>
            </a:r>
          </a:p>
        </p:txBody>
      </p:sp>
      <p:sp>
        <p:nvSpPr>
          <p:cNvPr id="10" name="TextBox 9">
            <a:extLst>
              <a:ext uri="{FF2B5EF4-FFF2-40B4-BE49-F238E27FC236}">
                <a16:creationId xmlns:a16="http://schemas.microsoft.com/office/drawing/2014/main" id="{16C053EF-C18B-458A-A973-C028A997310E}"/>
              </a:ext>
            </a:extLst>
          </p:cNvPr>
          <p:cNvSpPr txBox="1"/>
          <p:nvPr/>
        </p:nvSpPr>
        <p:spPr>
          <a:xfrm>
            <a:off x="8021783" y="3997532"/>
            <a:ext cx="2992582" cy="1077218"/>
          </a:xfrm>
          <a:prstGeom prst="rect">
            <a:avLst/>
          </a:prstGeom>
          <a:noFill/>
        </p:spPr>
        <p:txBody>
          <a:bodyPr wrap="square" rtlCol="0">
            <a:spAutoFit/>
          </a:bodyPr>
          <a:lstStyle/>
          <a:p>
            <a:r>
              <a:rPr lang="en-NZ" sz="3200" dirty="0"/>
              <a:t>OS: </a:t>
            </a:r>
          </a:p>
          <a:p>
            <a:r>
              <a:rPr lang="en-NZ" sz="3200" dirty="0"/>
              <a:t>94% vs 75%</a:t>
            </a:r>
          </a:p>
        </p:txBody>
      </p:sp>
      <p:pic>
        <p:nvPicPr>
          <p:cNvPr id="11" name="Picture 10">
            <a:extLst>
              <a:ext uri="{FF2B5EF4-FFF2-40B4-BE49-F238E27FC236}">
                <a16:creationId xmlns:a16="http://schemas.microsoft.com/office/drawing/2014/main" id="{B79A257D-74B2-4397-AC07-FC44EBABD2A9}"/>
              </a:ext>
            </a:extLst>
          </p:cNvPr>
          <p:cNvPicPr>
            <a:picLocks noChangeAspect="1"/>
          </p:cNvPicPr>
          <p:nvPr/>
        </p:nvPicPr>
        <p:blipFill>
          <a:blip r:embed="rId4"/>
          <a:stretch>
            <a:fillRect/>
          </a:stretch>
        </p:blipFill>
        <p:spPr>
          <a:xfrm>
            <a:off x="1177634" y="6272783"/>
            <a:ext cx="6743877" cy="334799"/>
          </a:xfrm>
          <a:prstGeom prst="rect">
            <a:avLst/>
          </a:prstGeom>
        </p:spPr>
      </p:pic>
    </p:spTree>
    <p:extLst>
      <p:ext uri="{BB962C8B-B14F-4D97-AF65-F5344CB8AC3E}">
        <p14:creationId xmlns:p14="http://schemas.microsoft.com/office/powerpoint/2010/main" val="399182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130F2E-9917-4872-89F6-66D07AC32D50}"/>
              </a:ext>
            </a:extLst>
          </p:cNvPr>
          <p:cNvPicPr>
            <a:picLocks noChangeAspect="1"/>
          </p:cNvPicPr>
          <p:nvPr/>
        </p:nvPicPr>
        <p:blipFill>
          <a:blip r:embed="rId3"/>
          <a:stretch>
            <a:fillRect/>
          </a:stretch>
        </p:blipFill>
        <p:spPr>
          <a:xfrm>
            <a:off x="282462" y="6018546"/>
            <a:ext cx="7639050" cy="302522"/>
          </a:xfrm>
          <a:prstGeom prst="rect">
            <a:avLst/>
          </a:prstGeom>
        </p:spPr>
      </p:pic>
      <p:sp>
        <p:nvSpPr>
          <p:cNvPr id="2" name="Title 1">
            <a:extLst>
              <a:ext uri="{FF2B5EF4-FFF2-40B4-BE49-F238E27FC236}">
                <a16:creationId xmlns:a16="http://schemas.microsoft.com/office/drawing/2014/main" id="{197A020B-78D2-40FB-9675-907C19971FD6}"/>
              </a:ext>
            </a:extLst>
          </p:cNvPr>
          <p:cNvSpPr>
            <a:spLocks noGrp="1"/>
          </p:cNvSpPr>
          <p:nvPr>
            <p:ph type="title"/>
          </p:nvPr>
        </p:nvSpPr>
        <p:spPr/>
        <p:txBody>
          <a:bodyPr>
            <a:normAutofit/>
          </a:bodyPr>
          <a:lstStyle/>
          <a:p>
            <a:r>
              <a:rPr lang="en-NZ" sz="4800" dirty="0"/>
              <a:t>Event Free Survival Path CR vs Residual Disease: Subtypes</a:t>
            </a:r>
          </a:p>
        </p:txBody>
      </p:sp>
      <p:pic>
        <p:nvPicPr>
          <p:cNvPr id="4" name="Picture 3">
            <a:extLst>
              <a:ext uri="{FF2B5EF4-FFF2-40B4-BE49-F238E27FC236}">
                <a16:creationId xmlns:a16="http://schemas.microsoft.com/office/drawing/2014/main" id="{D3D00CEF-9E16-4982-98D5-5DF7645D8461}"/>
              </a:ext>
            </a:extLst>
          </p:cNvPr>
          <p:cNvPicPr>
            <a:picLocks noChangeAspect="1"/>
          </p:cNvPicPr>
          <p:nvPr/>
        </p:nvPicPr>
        <p:blipFill>
          <a:blip r:embed="rId4"/>
          <a:stretch>
            <a:fillRect/>
          </a:stretch>
        </p:blipFill>
        <p:spPr>
          <a:xfrm>
            <a:off x="282462" y="5565757"/>
            <a:ext cx="6054353" cy="274148"/>
          </a:xfrm>
          <a:prstGeom prst="rect">
            <a:avLst/>
          </a:prstGeom>
        </p:spPr>
      </p:pic>
      <p:sp>
        <p:nvSpPr>
          <p:cNvPr id="11" name="TextBox 10">
            <a:extLst>
              <a:ext uri="{FF2B5EF4-FFF2-40B4-BE49-F238E27FC236}">
                <a16:creationId xmlns:a16="http://schemas.microsoft.com/office/drawing/2014/main" id="{E94F4D33-D5E6-48F5-B94B-4E08CB65C8D2}"/>
              </a:ext>
            </a:extLst>
          </p:cNvPr>
          <p:cNvSpPr txBox="1"/>
          <p:nvPr/>
        </p:nvSpPr>
        <p:spPr>
          <a:xfrm>
            <a:off x="4749882" y="5017784"/>
            <a:ext cx="2692237" cy="369332"/>
          </a:xfrm>
          <a:prstGeom prst="rect">
            <a:avLst/>
          </a:prstGeom>
          <a:noFill/>
        </p:spPr>
        <p:txBody>
          <a:bodyPr wrap="square" rtlCol="0">
            <a:spAutoFit/>
          </a:bodyPr>
          <a:lstStyle/>
          <a:p>
            <a:r>
              <a:rPr lang="en-NZ" dirty="0"/>
              <a:t>Similar results seen with OS</a:t>
            </a:r>
          </a:p>
        </p:txBody>
      </p:sp>
      <p:grpSp>
        <p:nvGrpSpPr>
          <p:cNvPr id="22" name="Group 21">
            <a:extLst>
              <a:ext uri="{FF2B5EF4-FFF2-40B4-BE49-F238E27FC236}">
                <a16:creationId xmlns:a16="http://schemas.microsoft.com/office/drawing/2014/main" id="{994D85D7-1E5B-4453-B11D-12FD8630DE37}"/>
              </a:ext>
            </a:extLst>
          </p:cNvPr>
          <p:cNvGrpSpPr/>
          <p:nvPr/>
        </p:nvGrpSpPr>
        <p:grpSpPr>
          <a:xfrm>
            <a:off x="282462" y="2072576"/>
            <a:ext cx="11627077" cy="2828038"/>
            <a:chOff x="371631" y="2072576"/>
            <a:chExt cx="11627077" cy="2828038"/>
          </a:xfrm>
        </p:grpSpPr>
        <p:grpSp>
          <p:nvGrpSpPr>
            <p:cNvPr id="19" name="Group 18">
              <a:extLst>
                <a:ext uri="{FF2B5EF4-FFF2-40B4-BE49-F238E27FC236}">
                  <a16:creationId xmlns:a16="http://schemas.microsoft.com/office/drawing/2014/main" id="{86D51526-15B7-4EAA-AC5D-4B58A122EFD0}"/>
                </a:ext>
              </a:extLst>
            </p:cNvPr>
            <p:cNvGrpSpPr/>
            <p:nvPr/>
          </p:nvGrpSpPr>
          <p:grpSpPr>
            <a:xfrm>
              <a:off x="371631" y="2072576"/>
              <a:ext cx="3474000" cy="2826796"/>
              <a:chOff x="371631" y="2072576"/>
              <a:chExt cx="3474000" cy="2826796"/>
            </a:xfrm>
          </p:grpSpPr>
          <p:grpSp>
            <p:nvGrpSpPr>
              <p:cNvPr id="13" name="Group 12">
                <a:extLst>
                  <a:ext uri="{FF2B5EF4-FFF2-40B4-BE49-F238E27FC236}">
                    <a16:creationId xmlns:a16="http://schemas.microsoft.com/office/drawing/2014/main" id="{52F5FCE0-E97A-4638-8DAE-0868C9291965}"/>
                  </a:ext>
                </a:extLst>
              </p:cNvPr>
              <p:cNvGrpSpPr/>
              <p:nvPr/>
            </p:nvGrpSpPr>
            <p:grpSpPr>
              <a:xfrm>
                <a:off x="371631" y="2072576"/>
                <a:ext cx="3474000" cy="2826796"/>
                <a:chOff x="371631" y="2072576"/>
                <a:chExt cx="3474000" cy="2826796"/>
              </a:xfrm>
            </p:grpSpPr>
            <p:pic>
              <p:nvPicPr>
                <p:cNvPr id="7" name="Picture 6">
                  <a:extLst>
                    <a:ext uri="{FF2B5EF4-FFF2-40B4-BE49-F238E27FC236}">
                      <a16:creationId xmlns:a16="http://schemas.microsoft.com/office/drawing/2014/main" id="{70A5DF2A-ABBD-46FA-99E9-7D41E17C762C}"/>
                    </a:ext>
                  </a:extLst>
                </p:cNvPr>
                <p:cNvPicPr preferRelativeResize="0">
                  <a:picLocks noChangeAspect="1"/>
                </p:cNvPicPr>
                <p:nvPr/>
              </p:nvPicPr>
              <p:blipFill>
                <a:blip r:embed="rId5">
                  <a:extLst>
                    <a:ext uri="{28A0092B-C50C-407E-A947-70E740481C1C}">
                      <a14:useLocalDpi xmlns:a14="http://schemas.microsoft.com/office/drawing/2010/main" val="0"/>
                    </a:ext>
                  </a:extLst>
                </a:blip>
                <a:srcRect/>
                <a:stretch/>
              </p:blipFill>
              <p:spPr>
                <a:xfrm>
                  <a:off x="371631" y="2349456"/>
                  <a:ext cx="3474000" cy="2549916"/>
                </a:xfrm>
                <a:prstGeom prst="rect">
                  <a:avLst/>
                </a:prstGeom>
              </p:spPr>
            </p:pic>
            <p:sp>
              <p:nvSpPr>
                <p:cNvPr id="6" name="TextBox 5">
                  <a:extLst>
                    <a:ext uri="{FF2B5EF4-FFF2-40B4-BE49-F238E27FC236}">
                      <a16:creationId xmlns:a16="http://schemas.microsoft.com/office/drawing/2014/main" id="{0567F219-C77E-43F9-869B-4B88A84C3A21}"/>
                    </a:ext>
                  </a:extLst>
                </p:cNvPr>
                <p:cNvSpPr txBox="1"/>
                <p:nvPr/>
              </p:nvSpPr>
              <p:spPr>
                <a:xfrm>
                  <a:off x="371631" y="2072576"/>
                  <a:ext cx="2337955" cy="366246"/>
                </a:xfrm>
                <a:prstGeom prst="rect">
                  <a:avLst/>
                </a:prstGeom>
                <a:noFill/>
              </p:spPr>
              <p:txBody>
                <a:bodyPr wrap="square" rtlCol="0">
                  <a:spAutoFit/>
                </a:bodyPr>
                <a:lstStyle/>
                <a:p>
                  <a:r>
                    <a:rPr lang="en-NZ" dirty="0"/>
                    <a:t>Triple negative BC</a:t>
                  </a:r>
                </a:p>
              </p:txBody>
            </p:sp>
          </p:grpSp>
          <p:sp>
            <p:nvSpPr>
              <p:cNvPr id="3" name="TextBox 2">
                <a:extLst>
                  <a:ext uri="{FF2B5EF4-FFF2-40B4-BE49-F238E27FC236}">
                    <a16:creationId xmlns:a16="http://schemas.microsoft.com/office/drawing/2014/main" id="{56441267-AA96-4161-BCC9-BF80F6AC1DE8}"/>
                  </a:ext>
                </a:extLst>
              </p:cNvPr>
              <p:cNvSpPr txBox="1"/>
              <p:nvPr/>
            </p:nvSpPr>
            <p:spPr>
              <a:xfrm>
                <a:off x="1024128" y="3873437"/>
                <a:ext cx="2101175" cy="646331"/>
              </a:xfrm>
              <a:prstGeom prst="rect">
                <a:avLst/>
              </a:prstGeom>
              <a:noFill/>
            </p:spPr>
            <p:txBody>
              <a:bodyPr wrap="square" rtlCol="0">
                <a:spAutoFit/>
              </a:bodyPr>
              <a:lstStyle/>
              <a:p>
                <a:r>
                  <a:rPr lang="en-NZ" dirty="0"/>
                  <a:t>5yr EFS </a:t>
                </a:r>
                <a:r>
                  <a:rPr lang="en-NZ" dirty="0" err="1"/>
                  <a:t>pCR</a:t>
                </a:r>
                <a:r>
                  <a:rPr lang="en-NZ" dirty="0"/>
                  <a:t> vs RD</a:t>
                </a:r>
              </a:p>
              <a:p>
                <a:r>
                  <a:rPr lang="en-NZ" dirty="0"/>
                  <a:t>90% vs 57%</a:t>
                </a:r>
              </a:p>
            </p:txBody>
          </p:sp>
        </p:grpSp>
        <p:grpSp>
          <p:nvGrpSpPr>
            <p:cNvPr id="20" name="Group 19">
              <a:extLst>
                <a:ext uri="{FF2B5EF4-FFF2-40B4-BE49-F238E27FC236}">
                  <a16:creationId xmlns:a16="http://schemas.microsoft.com/office/drawing/2014/main" id="{A83930A1-851D-4E1E-B39C-72080D69A154}"/>
                </a:ext>
              </a:extLst>
            </p:cNvPr>
            <p:cNvGrpSpPr/>
            <p:nvPr/>
          </p:nvGrpSpPr>
          <p:grpSpPr>
            <a:xfrm>
              <a:off x="3974543" y="2072576"/>
              <a:ext cx="4127871" cy="2828038"/>
              <a:chOff x="3974543" y="2072576"/>
              <a:chExt cx="4127871" cy="2828038"/>
            </a:xfrm>
          </p:grpSpPr>
          <p:grpSp>
            <p:nvGrpSpPr>
              <p:cNvPr id="17" name="Group 16">
                <a:extLst>
                  <a:ext uri="{FF2B5EF4-FFF2-40B4-BE49-F238E27FC236}">
                    <a16:creationId xmlns:a16="http://schemas.microsoft.com/office/drawing/2014/main" id="{7B32EF58-A714-4760-B97F-1034D8531510}"/>
                  </a:ext>
                </a:extLst>
              </p:cNvPr>
              <p:cNvGrpSpPr/>
              <p:nvPr/>
            </p:nvGrpSpPr>
            <p:grpSpPr>
              <a:xfrm>
                <a:off x="3974543" y="2072576"/>
                <a:ext cx="4127871" cy="2828038"/>
                <a:chOff x="3974543" y="2072576"/>
                <a:chExt cx="4127871" cy="2828038"/>
              </a:xfrm>
            </p:grpSpPr>
            <p:pic>
              <p:nvPicPr>
                <p:cNvPr id="9" name="Picture 8">
                  <a:extLst>
                    <a:ext uri="{FF2B5EF4-FFF2-40B4-BE49-F238E27FC236}">
                      <a16:creationId xmlns:a16="http://schemas.microsoft.com/office/drawing/2014/main" id="{7E58C9D2-55C1-4375-BFBD-76E9159D477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74543" y="2348214"/>
                  <a:ext cx="4127871" cy="2552400"/>
                </a:xfrm>
                <a:prstGeom prst="rect">
                  <a:avLst/>
                </a:prstGeom>
              </p:spPr>
            </p:pic>
            <p:sp>
              <p:nvSpPr>
                <p:cNvPr id="8" name="TextBox 7">
                  <a:extLst>
                    <a:ext uri="{FF2B5EF4-FFF2-40B4-BE49-F238E27FC236}">
                      <a16:creationId xmlns:a16="http://schemas.microsoft.com/office/drawing/2014/main" id="{42EA6DE6-9312-4DC7-BA0F-41CF6C4C3761}"/>
                    </a:ext>
                  </a:extLst>
                </p:cNvPr>
                <p:cNvSpPr txBox="1"/>
                <p:nvPr/>
              </p:nvSpPr>
              <p:spPr>
                <a:xfrm>
                  <a:off x="3974543" y="2072576"/>
                  <a:ext cx="2608118" cy="382277"/>
                </a:xfrm>
                <a:prstGeom prst="rect">
                  <a:avLst/>
                </a:prstGeom>
                <a:noFill/>
              </p:spPr>
              <p:txBody>
                <a:bodyPr wrap="square" rtlCol="0">
                  <a:spAutoFit/>
                </a:bodyPr>
                <a:lstStyle/>
                <a:p>
                  <a:r>
                    <a:rPr lang="en-NZ" dirty="0"/>
                    <a:t>HER2 positive BC</a:t>
                  </a:r>
                </a:p>
              </p:txBody>
            </p:sp>
          </p:grpSp>
          <p:sp>
            <p:nvSpPr>
              <p:cNvPr id="14" name="TextBox 13">
                <a:extLst>
                  <a:ext uri="{FF2B5EF4-FFF2-40B4-BE49-F238E27FC236}">
                    <a16:creationId xmlns:a16="http://schemas.microsoft.com/office/drawing/2014/main" id="{D976DEE9-0670-48E6-B99D-78DE9495058C}"/>
                  </a:ext>
                </a:extLst>
              </p:cNvPr>
              <p:cNvSpPr txBox="1"/>
              <p:nvPr/>
            </p:nvSpPr>
            <p:spPr>
              <a:xfrm>
                <a:off x="4734419" y="4011936"/>
                <a:ext cx="1633583" cy="369332"/>
              </a:xfrm>
              <a:prstGeom prst="rect">
                <a:avLst/>
              </a:prstGeom>
              <a:noFill/>
            </p:spPr>
            <p:txBody>
              <a:bodyPr wrap="square" rtlCol="0">
                <a:spAutoFit/>
              </a:bodyPr>
              <a:lstStyle/>
              <a:p>
                <a:r>
                  <a:rPr lang="en-NZ" dirty="0"/>
                  <a:t>86% vs 63%</a:t>
                </a:r>
              </a:p>
            </p:txBody>
          </p:sp>
        </p:grpSp>
        <p:grpSp>
          <p:nvGrpSpPr>
            <p:cNvPr id="21" name="Group 20">
              <a:extLst>
                <a:ext uri="{FF2B5EF4-FFF2-40B4-BE49-F238E27FC236}">
                  <a16:creationId xmlns:a16="http://schemas.microsoft.com/office/drawing/2014/main" id="{DF4F8CAE-D5A0-4C80-9039-714723B214C4}"/>
                </a:ext>
              </a:extLst>
            </p:cNvPr>
            <p:cNvGrpSpPr/>
            <p:nvPr/>
          </p:nvGrpSpPr>
          <p:grpSpPr>
            <a:xfrm>
              <a:off x="8231326" y="2072576"/>
              <a:ext cx="3767382" cy="2821566"/>
              <a:chOff x="8231326" y="2072576"/>
              <a:chExt cx="3767382" cy="2821566"/>
            </a:xfrm>
          </p:grpSpPr>
          <p:grpSp>
            <p:nvGrpSpPr>
              <p:cNvPr id="18" name="Group 17">
                <a:extLst>
                  <a:ext uri="{FF2B5EF4-FFF2-40B4-BE49-F238E27FC236}">
                    <a16:creationId xmlns:a16="http://schemas.microsoft.com/office/drawing/2014/main" id="{D605D269-E45F-4677-9B82-5876B8280641}"/>
                  </a:ext>
                </a:extLst>
              </p:cNvPr>
              <p:cNvGrpSpPr/>
              <p:nvPr/>
            </p:nvGrpSpPr>
            <p:grpSpPr>
              <a:xfrm>
                <a:off x="8231326" y="2072576"/>
                <a:ext cx="3767382" cy="2821566"/>
                <a:chOff x="8231326" y="2072576"/>
                <a:chExt cx="3767382" cy="2821566"/>
              </a:xfrm>
            </p:grpSpPr>
            <p:pic>
              <p:nvPicPr>
                <p:cNvPr id="16" name="Picture 15">
                  <a:extLst>
                    <a:ext uri="{FF2B5EF4-FFF2-40B4-BE49-F238E27FC236}">
                      <a16:creationId xmlns:a16="http://schemas.microsoft.com/office/drawing/2014/main" id="{9C21EA31-8F03-4F06-8827-3A3C6194EFB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31326" y="2341742"/>
                  <a:ext cx="3767382" cy="2552400"/>
                </a:xfrm>
                <a:prstGeom prst="rect">
                  <a:avLst/>
                </a:prstGeom>
              </p:spPr>
            </p:pic>
            <p:sp>
              <p:nvSpPr>
                <p:cNvPr id="10" name="TextBox 9">
                  <a:extLst>
                    <a:ext uri="{FF2B5EF4-FFF2-40B4-BE49-F238E27FC236}">
                      <a16:creationId xmlns:a16="http://schemas.microsoft.com/office/drawing/2014/main" id="{B5BEC11D-BAF7-4F36-A267-EF81CBD4D664}"/>
                    </a:ext>
                  </a:extLst>
                </p:cNvPr>
                <p:cNvSpPr txBox="1"/>
                <p:nvPr/>
              </p:nvSpPr>
              <p:spPr>
                <a:xfrm>
                  <a:off x="8231326" y="2072576"/>
                  <a:ext cx="2981117" cy="369332"/>
                </a:xfrm>
                <a:prstGeom prst="rect">
                  <a:avLst/>
                </a:prstGeom>
                <a:noFill/>
              </p:spPr>
              <p:txBody>
                <a:bodyPr wrap="square" rtlCol="0">
                  <a:spAutoFit/>
                </a:bodyPr>
                <a:lstStyle/>
                <a:p>
                  <a:r>
                    <a:rPr lang="en-NZ" dirty="0"/>
                    <a:t>Hormone Receptor positive BC</a:t>
                  </a:r>
                </a:p>
              </p:txBody>
            </p:sp>
          </p:grpSp>
          <p:sp>
            <p:nvSpPr>
              <p:cNvPr id="15" name="TextBox 14">
                <a:extLst>
                  <a:ext uri="{FF2B5EF4-FFF2-40B4-BE49-F238E27FC236}">
                    <a16:creationId xmlns:a16="http://schemas.microsoft.com/office/drawing/2014/main" id="{034F0542-CE89-4A67-A048-ACF30F0784C9}"/>
                  </a:ext>
                </a:extLst>
              </p:cNvPr>
              <p:cNvSpPr txBox="1"/>
              <p:nvPr/>
            </p:nvSpPr>
            <p:spPr>
              <a:xfrm>
                <a:off x="8934171" y="4150436"/>
                <a:ext cx="1395034" cy="369332"/>
              </a:xfrm>
              <a:prstGeom prst="rect">
                <a:avLst/>
              </a:prstGeom>
              <a:noFill/>
            </p:spPr>
            <p:txBody>
              <a:bodyPr wrap="square" rtlCol="0">
                <a:spAutoFit/>
              </a:bodyPr>
              <a:lstStyle/>
              <a:p>
                <a:r>
                  <a:rPr lang="en-NZ" dirty="0"/>
                  <a:t>97% vs 88%</a:t>
                </a:r>
              </a:p>
            </p:txBody>
          </p:sp>
        </p:grpSp>
      </p:grpSp>
    </p:spTree>
    <p:extLst>
      <p:ext uri="{BB962C8B-B14F-4D97-AF65-F5344CB8AC3E}">
        <p14:creationId xmlns:p14="http://schemas.microsoft.com/office/powerpoint/2010/main" val="3229614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3" name="Rectangle 12">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838907-D410-422C-AA55-DE73945089CC}"/>
              </a:ext>
            </a:extLst>
          </p:cNvPr>
          <p:cNvSpPr txBox="1"/>
          <p:nvPr/>
        </p:nvSpPr>
        <p:spPr>
          <a:xfrm>
            <a:off x="4219803" y="4735775"/>
            <a:ext cx="7006998" cy="1245732"/>
          </a:xfrm>
          <a:prstGeom prst="rect">
            <a:avLst/>
          </a:prstGeom>
        </p:spPr>
        <p:txBody>
          <a:bodyPr vert="horz" lIns="91440" tIns="45720" rIns="91440" bIns="45720" rtlCol="0" anchor="t">
            <a:normAutofit/>
          </a:bodyPr>
          <a:lstStyle/>
          <a:p>
            <a:pPr>
              <a:lnSpc>
                <a:spcPct val="80000"/>
              </a:lnSpc>
              <a:spcBef>
                <a:spcPct val="0"/>
              </a:spcBef>
              <a:spcAft>
                <a:spcPts val="600"/>
              </a:spcAft>
            </a:pPr>
            <a:r>
              <a:rPr lang="en-US" sz="4300" cap="all" spc="100" dirty="0">
                <a:solidFill>
                  <a:srgbClr val="FFFFFF"/>
                </a:solidFill>
                <a:latin typeface="+mj-lt"/>
                <a:ea typeface="+mj-ea"/>
                <a:cs typeface="+mj-cs"/>
              </a:rPr>
              <a:t>Breast Surgery and NACT</a:t>
            </a:r>
          </a:p>
          <a:p>
            <a:pPr>
              <a:lnSpc>
                <a:spcPct val="80000"/>
              </a:lnSpc>
              <a:spcBef>
                <a:spcPct val="0"/>
              </a:spcBef>
              <a:spcAft>
                <a:spcPts val="600"/>
              </a:spcAft>
            </a:pPr>
            <a:r>
              <a:rPr lang="en-US" sz="4300" cap="all" spc="100" dirty="0">
                <a:solidFill>
                  <a:srgbClr val="FFFFFF"/>
                </a:solidFill>
                <a:latin typeface="+mj-lt"/>
                <a:ea typeface="+mj-ea"/>
                <a:cs typeface="+mj-cs"/>
              </a:rPr>
              <a:t>Mastectomy vs Breast Conservation</a:t>
            </a:r>
          </a:p>
        </p:txBody>
      </p:sp>
      <p:sp>
        <p:nvSpPr>
          <p:cNvPr id="15"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3C0A0393-C80B-4C24-BCDB-FD5FCE72FFE9}"/>
              </a:ext>
            </a:extLst>
          </p:cNvPr>
          <p:cNvSpPr txBox="1"/>
          <p:nvPr/>
        </p:nvSpPr>
        <p:spPr>
          <a:xfrm>
            <a:off x="4219803" y="963675"/>
            <a:ext cx="6582730" cy="3450370"/>
          </a:xfrm>
          <a:prstGeom prst="rect">
            <a:avLst/>
          </a:prstGeom>
        </p:spPr>
        <p:txBody>
          <a:bodyPr vert="horz" lIns="45720" tIns="45720" rIns="45720" bIns="45720" rtlCol="0" anchor="b">
            <a:normAutofit/>
          </a:bodyPr>
          <a:lstStyle/>
          <a:p>
            <a:pPr>
              <a:lnSpc>
                <a:spcPct val="90000"/>
              </a:lnSpc>
              <a:spcAft>
                <a:spcPts val="600"/>
              </a:spcAft>
              <a:buClr>
                <a:schemeClr val="accent1"/>
              </a:buClr>
            </a:pPr>
            <a:r>
              <a:rPr lang="en-US" sz="2400" dirty="0" err="1">
                <a:solidFill>
                  <a:srgbClr val="FFFFFF"/>
                </a:solidFill>
              </a:rPr>
              <a:t>Tumour</a:t>
            </a:r>
            <a:r>
              <a:rPr lang="en-US" sz="2400" dirty="0">
                <a:solidFill>
                  <a:srgbClr val="FFFFFF"/>
                </a:solidFill>
              </a:rPr>
              <a:t> size</a:t>
            </a:r>
          </a:p>
          <a:p>
            <a:pPr>
              <a:lnSpc>
                <a:spcPct val="90000"/>
              </a:lnSpc>
              <a:spcAft>
                <a:spcPts val="600"/>
              </a:spcAft>
              <a:buClr>
                <a:schemeClr val="accent1"/>
              </a:buClr>
            </a:pPr>
            <a:r>
              <a:rPr lang="en-US" sz="2400" dirty="0">
                <a:solidFill>
                  <a:srgbClr val="FFFFFF"/>
                </a:solidFill>
              </a:rPr>
              <a:t>Breast Size</a:t>
            </a:r>
          </a:p>
          <a:p>
            <a:pPr>
              <a:lnSpc>
                <a:spcPct val="90000"/>
              </a:lnSpc>
              <a:spcAft>
                <a:spcPts val="600"/>
              </a:spcAft>
              <a:buClr>
                <a:schemeClr val="accent1"/>
              </a:buClr>
            </a:pPr>
            <a:r>
              <a:rPr lang="en-US" sz="2400" dirty="0">
                <a:solidFill>
                  <a:srgbClr val="FFFFFF"/>
                </a:solidFill>
              </a:rPr>
              <a:t>Patient preference</a:t>
            </a:r>
          </a:p>
          <a:p>
            <a:pPr>
              <a:lnSpc>
                <a:spcPct val="90000"/>
              </a:lnSpc>
              <a:spcAft>
                <a:spcPts val="600"/>
              </a:spcAft>
              <a:buClr>
                <a:schemeClr val="accent1"/>
              </a:buClr>
            </a:pPr>
            <a:r>
              <a:rPr lang="en-US" sz="2400" dirty="0">
                <a:solidFill>
                  <a:srgbClr val="FFFFFF"/>
                </a:solidFill>
              </a:rPr>
              <a:t>Response/lack of response</a:t>
            </a:r>
          </a:p>
          <a:p>
            <a:pPr>
              <a:lnSpc>
                <a:spcPct val="90000"/>
              </a:lnSpc>
              <a:spcAft>
                <a:spcPts val="600"/>
              </a:spcAft>
              <a:buClr>
                <a:schemeClr val="accent1"/>
              </a:buClr>
            </a:pPr>
            <a:r>
              <a:rPr lang="en-US" sz="2400" dirty="0">
                <a:solidFill>
                  <a:srgbClr val="FFFFFF"/>
                </a:solidFill>
              </a:rPr>
              <a:t>Radiotherapy acceptance for BC</a:t>
            </a:r>
          </a:p>
        </p:txBody>
      </p:sp>
      <p:cxnSp>
        <p:nvCxnSpPr>
          <p:cNvPr id="17" name="Straight Connector 16">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09436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348F97-C1FE-49CC-BAE7-055B5959080D}"/>
              </a:ext>
            </a:extLst>
          </p:cNvPr>
          <p:cNvPicPr/>
          <p:nvPr/>
        </p:nvPicPr>
        <p:blipFill>
          <a:blip r:embed="rId3">
            <a:extLst>
              <a:ext uri="{28A0092B-C50C-407E-A947-70E740481C1C}">
                <a14:useLocalDpi xmlns:a14="http://schemas.microsoft.com/office/drawing/2010/main" val="0"/>
              </a:ext>
            </a:extLst>
          </a:blip>
          <a:srcRect/>
          <a:stretch/>
        </p:blipFill>
        <p:spPr>
          <a:xfrm>
            <a:off x="1299210" y="649605"/>
            <a:ext cx="9593580" cy="5558790"/>
          </a:xfrm>
          <a:prstGeom prst="rect">
            <a:avLst/>
          </a:prstGeom>
        </p:spPr>
      </p:pic>
    </p:spTree>
    <p:extLst>
      <p:ext uri="{BB962C8B-B14F-4D97-AF65-F5344CB8AC3E}">
        <p14:creationId xmlns:p14="http://schemas.microsoft.com/office/powerpoint/2010/main" val="847269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0D4A79B-06B2-4FE7-9CF6-54D940A8F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5" y="321731"/>
            <a:ext cx="11551187" cy="6214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C9853FB-A17C-47E1-9E66-B43D9A36F120}"/>
              </a:ext>
            </a:extLst>
          </p:cNvPr>
          <p:cNvSpPr txBox="1"/>
          <p:nvPr/>
        </p:nvSpPr>
        <p:spPr>
          <a:xfrm>
            <a:off x="818536" y="1003577"/>
            <a:ext cx="10329671" cy="559893"/>
          </a:xfrm>
          <a:prstGeom prst="rect">
            <a:avLst/>
          </a:prstGeom>
        </p:spPr>
        <p:txBody>
          <a:bodyPr vert="horz" lIns="45720" tIns="45720" rIns="45720" bIns="45720" rtlCol="0">
            <a:noAutofit/>
          </a:bodyPr>
          <a:lstStyle/>
          <a:p>
            <a:pPr>
              <a:lnSpc>
                <a:spcPct val="90000"/>
              </a:lnSpc>
              <a:spcBef>
                <a:spcPct val="0"/>
              </a:spcBef>
              <a:spcAft>
                <a:spcPts val="600"/>
              </a:spcAft>
              <a:buClr>
                <a:schemeClr val="accent1"/>
              </a:buClr>
            </a:pPr>
            <a:r>
              <a:rPr lang="en-US" sz="4400" cap="all" spc="100" dirty="0">
                <a:solidFill>
                  <a:srgbClr val="FFFFFF"/>
                </a:solidFill>
                <a:latin typeface="+mj-lt"/>
              </a:rPr>
              <a:t>The Axilla and NACT: Timing of Axillary Surgery</a:t>
            </a:r>
          </a:p>
        </p:txBody>
      </p:sp>
      <p:sp>
        <p:nvSpPr>
          <p:cNvPr id="3" name="TextBox 2">
            <a:extLst>
              <a:ext uri="{FF2B5EF4-FFF2-40B4-BE49-F238E27FC236}">
                <a16:creationId xmlns:a16="http://schemas.microsoft.com/office/drawing/2014/main" id="{C5F15EA0-4B65-48A0-BF56-1E024989E2F5}"/>
              </a:ext>
            </a:extLst>
          </p:cNvPr>
          <p:cNvSpPr txBox="1"/>
          <p:nvPr/>
        </p:nvSpPr>
        <p:spPr>
          <a:xfrm>
            <a:off x="818536" y="2091268"/>
            <a:ext cx="10633588" cy="4309532"/>
          </a:xfrm>
          <a:prstGeom prst="rect">
            <a:avLst/>
          </a:prstGeom>
        </p:spPr>
        <p:txBody>
          <a:bodyPr vert="horz" lIns="45720" tIns="45720" rIns="45720" bIns="45720" rtlCol="0" anchor="ctr">
            <a:normAutofit fontScale="92500" lnSpcReduction="10000"/>
          </a:bodyPr>
          <a:lstStyle/>
          <a:p>
            <a:pPr>
              <a:lnSpc>
                <a:spcPct val="110000"/>
              </a:lnSpc>
              <a:spcAft>
                <a:spcPts val="600"/>
              </a:spcAft>
              <a:buClr>
                <a:schemeClr val="accent1"/>
              </a:buClr>
            </a:pPr>
            <a:r>
              <a:rPr lang="en-US" sz="2400" dirty="0"/>
              <a:t>SNB Pre NACT – not recommended, </a:t>
            </a:r>
            <a:r>
              <a:rPr lang="en-US" sz="2400" dirty="0" err="1"/>
              <a:t>Sentina</a:t>
            </a:r>
            <a:r>
              <a:rPr lang="en-US" sz="2400" dirty="0"/>
              <a:t> Trial FNR 52%</a:t>
            </a:r>
          </a:p>
          <a:p>
            <a:pPr>
              <a:lnSpc>
                <a:spcPct val="90000"/>
              </a:lnSpc>
              <a:spcAft>
                <a:spcPts val="600"/>
              </a:spcAft>
              <a:buClr>
                <a:schemeClr val="accent1"/>
              </a:buClr>
            </a:pPr>
            <a:r>
              <a:rPr lang="en-US" sz="2400" dirty="0"/>
              <a:t>Axilla after NACT</a:t>
            </a:r>
          </a:p>
          <a:p>
            <a:pPr>
              <a:lnSpc>
                <a:spcPct val="90000"/>
              </a:lnSpc>
              <a:spcAft>
                <a:spcPts val="600"/>
              </a:spcAft>
              <a:buClr>
                <a:schemeClr val="accent1"/>
              </a:buClr>
            </a:pPr>
            <a:r>
              <a:rPr lang="en-US" sz="2400" dirty="0"/>
              <a:t>- originally negative axilla =&gt;SNB +/- AND</a:t>
            </a:r>
          </a:p>
          <a:p>
            <a:pPr>
              <a:lnSpc>
                <a:spcPct val="90000"/>
              </a:lnSpc>
              <a:spcAft>
                <a:spcPts val="600"/>
              </a:spcAft>
              <a:buClr>
                <a:schemeClr val="accent1"/>
              </a:buClr>
            </a:pPr>
            <a:r>
              <a:rPr lang="en-US" sz="2400" dirty="0"/>
              <a:t>- originally nodes ++ and even with good MRI /clinical resolution =&gt;AND</a:t>
            </a:r>
          </a:p>
          <a:p>
            <a:pPr>
              <a:lnSpc>
                <a:spcPct val="90000"/>
              </a:lnSpc>
              <a:spcAft>
                <a:spcPts val="600"/>
              </a:spcAft>
              <a:buClr>
                <a:schemeClr val="accent1"/>
              </a:buClr>
            </a:pPr>
            <a:r>
              <a:rPr lang="en-US" sz="2400" dirty="0"/>
              <a:t>- originally only few positive nodes (N1) and resolution on MRI – targeted axillary dissection (TAD) + SNB +/- AND. Or go directly to AND</a:t>
            </a:r>
          </a:p>
          <a:p>
            <a:pPr marL="285750" indent="-285750">
              <a:lnSpc>
                <a:spcPct val="90000"/>
              </a:lnSpc>
              <a:spcAft>
                <a:spcPts val="600"/>
              </a:spcAft>
              <a:buClr>
                <a:schemeClr val="accent1"/>
              </a:buClr>
              <a:buFont typeface="Arial" panose="020B0604020202020204" pitchFamily="34" charset="0"/>
              <a:buChar char="•"/>
            </a:pPr>
            <a:endParaRPr lang="en-US" sz="1700" dirty="0"/>
          </a:p>
          <a:p>
            <a:pPr>
              <a:lnSpc>
                <a:spcPct val="90000"/>
              </a:lnSpc>
              <a:spcAft>
                <a:spcPts val="600"/>
              </a:spcAft>
              <a:buClr>
                <a:schemeClr val="accent1"/>
              </a:buClr>
            </a:pPr>
            <a:r>
              <a:rPr lang="en-US" sz="2000" dirty="0"/>
              <a:t>NOTE</a:t>
            </a:r>
          </a:p>
          <a:p>
            <a:pPr marL="342900" indent="-342900">
              <a:lnSpc>
                <a:spcPct val="90000"/>
              </a:lnSpc>
              <a:spcAft>
                <a:spcPts val="600"/>
              </a:spcAft>
              <a:buClr>
                <a:schemeClr val="accent1"/>
              </a:buClr>
              <a:buFont typeface="Arial" panose="020B0604020202020204" pitchFamily="34" charset="0"/>
              <a:buChar char="•"/>
            </a:pPr>
            <a:r>
              <a:rPr lang="en-US" sz="2000" dirty="0"/>
              <a:t>1. If micro or macro metastases in SN =&gt;AND</a:t>
            </a:r>
          </a:p>
          <a:p>
            <a:pPr marL="342900" indent="-342900">
              <a:lnSpc>
                <a:spcPct val="90000"/>
              </a:lnSpc>
              <a:spcAft>
                <a:spcPts val="600"/>
              </a:spcAft>
              <a:buClr>
                <a:schemeClr val="accent1"/>
              </a:buClr>
              <a:buFont typeface="Arial" panose="020B0604020202020204" pitchFamily="34" charset="0"/>
              <a:buChar char="•"/>
            </a:pPr>
            <a:r>
              <a:rPr lang="en-US" sz="2000" dirty="0"/>
              <a:t>2. Removal of the clipped node during SLN biopsy reduces the false negative rate (FNR) after neoadjuvant therapy from 13.4% to 6.8%</a:t>
            </a:r>
          </a:p>
          <a:p>
            <a:pPr marL="342900" indent="-342900">
              <a:lnSpc>
                <a:spcPct val="90000"/>
              </a:lnSpc>
              <a:spcAft>
                <a:spcPts val="600"/>
              </a:spcAft>
              <a:buClr>
                <a:schemeClr val="accent1"/>
              </a:buClr>
              <a:buFont typeface="Arial" panose="020B0604020202020204" pitchFamily="34" charset="0"/>
              <a:buChar char="•"/>
            </a:pPr>
            <a:r>
              <a:rPr lang="en-US" sz="2000" dirty="0"/>
              <a:t>3. Dual localization and 3-4 nodes to reduce FNR</a:t>
            </a:r>
          </a:p>
          <a:p>
            <a:pPr>
              <a:lnSpc>
                <a:spcPct val="90000"/>
              </a:lnSpc>
              <a:spcAft>
                <a:spcPts val="600"/>
              </a:spcAft>
              <a:buClr>
                <a:schemeClr val="accent1"/>
              </a:buClr>
            </a:pPr>
            <a:r>
              <a:rPr lang="en-US" sz="1700" dirty="0"/>
              <a:t>		</a:t>
            </a:r>
          </a:p>
        </p:txBody>
      </p:sp>
    </p:spTree>
    <p:extLst>
      <p:ext uri="{BB962C8B-B14F-4D97-AF65-F5344CB8AC3E}">
        <p14:creationId xmlns:p14="http://schemas.microsoft.com/office/powerpoint/2010/main" val="248246807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164C-C4EF-4112-9E86-D56004B180BE}"/>
              </a:ext>
            </a:extLst>
          </p:cNvPr>
          <p:cNvSpPr>
            <a:spLocks noGrp="1"/>
          </p:cNvSpPr>
          <p:nvPr>
            <p:ph type="title"/>
          </p:nvPr>
        </p:nvSpPr>
        <p:spPr/>
        <p:txBody>
          <a:bodyPr>
            <a:normAutofit/>
          </a:bodyPr>
          <a:lstStyle/>
          <a:p>
            <a:r>
              <a:rPr lang="en-NZ" sz="4800" dirty="0"/>
              <a:t>When to give additional chemotherapy?</a:t>
            </a:r>
          </a:p>
        </p:txBody>
      </p:sp>
      <p:sp>
        <p:nvSpPr>
          <p:cNvPr id="3" name="TextBox 2">
            <a:extLst>
              <a:ext uri="{FF2B5EF4-FFF2-40B4-BE49-F238E27FC236}">
                <a16:creationId xmlns:a16="http://schemas.microsoft.com/office/drawing/2014/main" id="{A056B2E4-1552-4086-824D-70156BC7FDBB}"/>
              </a:ext>
            </a:extLst>
          </p:cNvPr>
          <p:cNvSpPr txBox="1"/>
          <p:nvPr/>
        </p:nvSpPr>
        <p:spPr>
          <a:xfrm>
            <a:off x="1030432" y="2327563"/>
            <a:ext cx="10131136" cy="3693319"/>
          </a:xfrm>
          <a:prstGeom prst="rect">
            <a:avLst/>
          </a:prstGeom>
          <a:noFill/>
        </p:spPr>
        <p:txBody>
          <a:bodyPr wrap="square" rtlCol="0">
            <a:spAutoFit/>
          </a:bodyPr>
          <a:lstStyle/>
          <a:p>
            <a:r>
              <a:rPr lang="en-NZ" sz="2400" dirty="0"/>
              <a:t>NACT – only way to identify patients who need additional chemotherapy</a:t>
            </a:r>
          </a:p>
          <a:p>
            <a:endParaRPr lang="en-NZ" sz="2400" dirty="0"/>
          </a:p>
          <a:p>
            <a:r>
              <a:rPr lang="en-NZ" sz="2400" dirty="0" err="1"/>
              <a:t>pCR</a:t>
            </a:r>
            <a:r>
              <a:rPr lang="en-NZ" sz="2400" dirty="0"/>
              <a:t> – nil further chemotherapy except complete Herceptin</a:t>
            </a:r>
          </a:p>
          <a:p>
            <a:endParaRPr lang="en-NZ" sz="2400" dirty="0"/>
          </a:p>
          <a:p>
            <a:r>
              <a:rPr lang="en-NZ" sz="2400" dirty="0"/>
              <a:t>Residual disease (HER2 positive or negative) - 20-30% chance of relapse</a:t>
            </a:r>
          </a:p>
          <a:p>
            <a:endParaRPr lang="en-NZ" sz="2400" dirty="0"/>
          </a:p>
          <a:p>
            <a:r>
              <a:rPr lang="en-NZ" sz="2400" dirty="0"/>
              <a:t>HER2 negative – Capecitabine – oral prodrug of fluorouracil</a:t>
            </a:r>
          </a:p>
          <a:p>
            <a:endParaRPr lang="en-NZ" sz="2400" dirty="0"/>
          </a:p>
          <a:p>
            <a:r>
              <a:rPr lang="en-NZ" sz="2400" dirty="0"/>
              <a:t>HER2 positive – T-DM1 (in NZ funded for advanced BC and not as adjuvant Rx)</a:t>
            </a:r>
          </a:p>
          <a:p>
            <a:endParaRPr lang="en-NZ" dirty="0"/>
          </a:p>
        </p:txBody>
      </p:sp>
    </p:spTree>
    <p:extLst>
      <p:ext uri="{BB962C8B-B14F-4D97-AF65-F5344CB8AC3E}">
        <p14:creationId xmlns:p14="http://schemas.microsoft.com/office/powerpoint/2010/main" val="3576149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8381B-16DF-413F-8D0D-BF60BECA36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4992" y="2004060"/>
            <a:ext cx="10762017" cy="4267140"/>
          </a:xfrm>
          <a:prstGeom prst="rect">
            <a:avLst/>
          </a:prstGeom>
        </p:spPr>
      </p:pic>
      <p:sp>
        <p:nvSpPr>
          <p:cNvPr id="4" name="TextBox 3">
            <a:extLst>
              <a:ext uri="{FF2B5EF4-FFF2-40B4-BE49-F238E27FC236}">
                <a16:creationId xmlns:a16="http://schemas.microsoft.com/office/drawing/2014/main" id="{DCC05C66-2C8C-47D0-BCD5-BD126B11CB93}"/>
              </a:ext>
            </a:extLst>
          </p:cNvPr>
          <p:cNvSpPr txBox="1"/>
          <p:nvPr/>
        </p:nvSpPr>
        <p:spPr>
          <a:xfrm>
            <a:off x="714992" y="586800"/>
            <a:ext cx="10762016" cy="1661993"/>
          </a:xfrm>
          <a:prstGeom prst="rect">
            <a:avLst/>
          </a:prstGeom>
          <a:noFill/>
        </p:spPr>
        <p:txBody>
          <a:bodyPr wrap="square" rtlCol="0">
            <a:spAutoFit/>
          </a:bodyPr>
          <a:lstStyle/>
          <a:p>
            <a:r>
              <a:rPr lang="en-NZ" sz="2800" dirty="0">
                <a:latin typeface="+mj-lt"/>
              </a:rPr>
              <a:t>Study of Post NACT in Her2 Negative (Triple Negative) Patients without pCR</a:t>
            </a:r>
          </a:p>
          <a:p>
            <a:r>
              <a:rPr lang="en-NZ" sz="2800" dirty="0">
                <a:latin typeface="+mj-lt"/>
              </a:rPr>
              <a:t>Capecitabine vs Control (CREATE-X trial):455 patients in each arm of study at initial randomization. Masuda N </a:t>
            </a:r>
            <a:r>
              <a:rPr lang="en-NZ" sz="2800" dirty="0" err="1">
                <a:latin typeface="+mj-lt"/>
              </a:rPr>
              <a:t>Engl</a:t>
            </a:r>
            <a:r>
              <a:rPr lang="en-NZ" sz="2800" dirty="0">
                <a:latin typeface="+mj-lt"/>
              </a:rPr>
              <a:t> J Med 2017; 376: 2147-59 </a:t>
            </a:r>
          </a:p>
          <a:p>
            <a:endParaRPr lang="en-NZ" dirty="0"/>
          </a:p>
        </p:txBody>
      </p:sp>
    </p:spTree>
    <p:extLst>
      <p:ext uri="{BB962C8B-B14F-4D97-AF65-F5344CB8AC3E}">
        <p14:creationId xmlns:p14="http://schemas.microsoft.com/office/powerpoint/2010/main" val="173125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75751-BA01-4900-AC80-1C1322815A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6686" y="1077278"/>
            <a:ext cx="10158628" cy="4703445"/>
          </a:xfrm>
          <a:prstGeom prst="rect">
            <a:avLst/>
          </a:prstGeom>
        </p:spPr>
      </p:pic>
    </p:spTree>
    <p:extLst>
      <p:ext uri="{BB962C8B-B14F-4D97-AF65-F5344CB8AC3E}">
        <p14:creationId xmlns:p14="http://schemas.microsoft.com/office/powerpoint/2010/main" val="4012918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37304-4F92-4BA0-B58F-68C0E79923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6268" y="1982272"/>
            <a:ext cx="6099464" cy="4193381"/>
          </a:xfrm>
          <a:prstGeom prst="rect">
            <a:avLst/>
          </a:prstGeom>
        </p:spPr>
      </p:pic>
      <p:sp>
        <p:nvSpPr>
          <p:cNvPr id="4" name="TextBox 3">
            <a:extLst>
              <a:ext uri="{FF2B5EF4-FFF2-40B4-BE49-F238E27FC236}">
                <a16:creationId xmlns:a16="http://schemas.microsoft.com/office/drawing/2014/main" id="{FE8AFB62-D311-4A5B-8D65-9ACFDE27C51A}"/>
              </a:ext>
            </a:extLst>
          </p:cNvPr>
          <p:cNvSpPr txBox="1"/>
          <p:nvPr/>
        </p:nvSpPr>
        <p:spPr>
          <a:xfrm>
            <a:off x="1026000" y="586800"/>
            <a:ext cx="8738755" cy="1077218"/>
          </a:xfrm>
          <a:prstGeom prst="rect">
            <a:avLst/>
          </a:prstGeom>
          <a:noFill/>
        </p:spPr>
        <p:txBody>
          <a:bodyPr wrap="square" rtlCol="0">
            <a:spAutoFit/>
          </a:bodyPr>
          <a:lstStyle/>
          <a:p>
            <a:r>
              <a:rPr lang="en-NZ" sz="3200" dirty="0">
                <a:latin typeface="+mj-lt"/>
              </a:rPr>
              <a:t>Katherine study: Trastuzumab Emtansine for Residual Invasive HER-2 Positive Breast Cancer</a:t>
            </a:r>
          </a:p>
        </p:txBody>
      </p:sp>
      <p:pic>
        <p:nvPicPr>
          <p:cNvPr id="6" name="Picture 5">
            <a:extLst>
              <a:ext uri="{FF2B5EF4-FFF2-40B4-BE49-F238E27FC236}">
                <a16:creationId xmlns:a16="http://schemas.microsoft.com/office/drawing/2014/main" id="{C34457F5-BF83-4BB2-92F5-946451BCAD55}"/>
              </a:ext>
            </a:extLst>
          </p:cNvPr>
          <p:cNvPicPr>
            <a:picLocks noChangeAspect="1"/>
          </p:cNvPicPr>
          <p:nvPr/>
        </p:nvPicPr>
        <p:blipFill>
          <a:blip r:embed="rId4"/>
          <a:stretch>
            <a:fillRect/>
          </a:stretch>
        </p:blipFill>
        <p:spPr>
          <a:xfrm>
            <a:off x="3438525" y="6116608"/>
            <a:ext cx="5314950" cy="369332"/>
          </a:xfrm>
          <a:prstGeom prst="rect">
            <a:avLst/>
          </a:prstGeom>
        </p:spPr>
      </p:pic>
      <p:sp>
        <p:nvSpPr>
          <p:cNvPr id="8" name="TextBox 7">
            <a:extLst>
              <a:ext uri="{FF2B5EF4-FFF2-40B4-BE49-F238E27FC236}">
                <a16:creationId xmlns:a16="http://schemas.microsoft.com/office/drawing/2014/main" id="{F0A35D52-C1AF-4E18-8103-DE5792851C36}"/>
              </a:ext>
            </a:extLst>
          </p:cNvPr>
          <p:cNvSpPr txBox="1"/>
          <p:nvPr/>
        </p:nvSpPr>
        <p:spPr>
          <a:xfrm>
            <a:off x="1026000" y="1586577"/>
            <a:ext cx="8298874" cy="461665"/>
          </a:xfrm>
          <a:prstGeom prst="rect">
            <a:avLst/>
          </a:prstGeom>
          <a:noFill/>
        </p:spPr>
        <p:txBody>
          <a:bodyPr wrap="square" rtlCol="0">
            <a:spAutoFit/>
          </a:bodyPr>
          <a:lstStyle/>
          <a:p>
            <a:r>
              <a:rPr lang="en-NZ" sz="2400" dirty="0"/>
              <a:t>A subgroup with residual disease can benefit from TDM1</a:t>
            </a:r>
          </a:p>
        </p:txBody>
      </p:sp>
    </p:spTree>
    <p:extLst>
      <p:ext uri="{BB962C8B-B14F-4D97-AF65-F5344CB8AC3E}">
        <p14:creationId xmlns:p14="http://schemas.microsoft.com/office/powerpoint/2010/main" val="384140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44A5-A00A-4787-AE57-A9D7FF001D55}"/>
              </a:ext>
            </a:extLst>
          </p:cNvPr>
          <p:cNvSpPr>
            <a:spLocks noGrp="1"/>
          </p:cNvSpPr>
          <p:nvPr>
            <p:ph type="title"/>
          </p:nvPr>
        </p:nvSpPr>
        <p:spPr>
          <a:xfrm>
            <a:off x="1024128" y="585216"/>
            <a:ext cx="9720072" cy="1499616"/>
          </a:xfrm>
        </p:spPr>
        <p:txBody>
          <a:bodyPr>
            <a:normAutofit/>
          </a:bodyPr>
          <a:lstStyle/>
          <a:p>
            <a:r>
              <a:rPr lang="en-NZ" dirty="0"/>
              <a:t>Neoadjuvant Chemotherapy - Rationale</a:t>
            </a:r>
          </a:p>
        </p:txBody>
      </p:sp>
      <p:graphicFrame>
        <p:nvGraphicFramePr>
          <p:cNvPr id="5" name="Content Placeholder 2">
            <a:extLst>
              <a:ext uri="{FF2B5EF4-FFF2-40B4-BE49-F238E27FC236}">
                <a16:creationId xmlns:a16="http://schemas.microsoft.com/office/drawing/2014/main" id="{6E27CA9F-280A-48C7-97AA-483FCE5FC951}"/>
              </a:ext>
            </a:extLst>
          </p:cNvPr>
          <p:cNvGraphicFramePr>
            <a:graphicFrameLocks noGrp="1"/>
          </p:cNvGraphicFramePr>
          <p:nvPr>
            <p:ph idx="1"/>
            <p:extLst>
              <p:ext uri="{D42A27DB-BD31-4B8C-83A1-F6EECF244321}">
                <p14:modId xmlns:p14="http://schemas.microsoft.com/office/powerpoint/2010/main" val="734671864"/>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759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0">
            <a:extLst>
              <a:ext uri="{FF2B5EF4-FFF2-40B4-BE49-F238E27FC236}">
                <a16:creationId xmlns:a16="http://schemas.microsoft.com/office/drawing/2014/main" id="{70D4A79B-06B2-4FE7-9CF6-54D940A8F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2">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5" y="321731"/>
            <a:ext cx="11551187" cy="6214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5793AD-3B16-4F42-B54D-ED08A00283C7}"/>
              </a:ext>
            </a:extLst>
          </p:cNvPr>
          <p:cNvSpPr txBox="1"/>
          <p:nvPr/>
        </p:nvSpPr>
        <p:spPr>
          <a:xfrm>
            <a:off x="1024129" y="585216"/>
            <a:ext cx="10329671" cy="1499616"/>
          </a:xfrm>
          <a:prstGeom prst="rect">
            <a:avLst/>
          </a:prstGeom>
        </p:spPr>
        <p:txBody>
          <a:bodyPr vert="horz" lIns="91440" tIns="45720" rIns="91440" bIns="45720" rtlCol="0" anchor="ctr">
            <a:normAutofit/>
          </a:bodyPr>
          <a:lstStyle/>
          <a:p>
            <a:pPr>
              <a:lnSpc>
                <a:spcPct val="80000"/>
              </a:lnSpc>
              <a:spcBef>
                <a:spcPct val="0"/>
              </a:spcBef>
              <a:spcAft>
                <a:spcPts val="600"/>
              </a:spcAft>
            </a:pPr>
            <a:r>
              <a:rPr lang="en-US" sz="5000" cap="all" spc="100" dirty="0">
                <a:solidFill>
                  <a:srgbClr val="FFFFFF"/>
                </a:solidFill>
                <a:latin typeface="+mj-lt"/>
                <a:ea typeface="+mj-ea"/>
                <a:cs typeface="+mj-cs"/>
              </a:rPr>
              <a:t>Katherine Study Design and Conclusions</a:t>
            </a:r>
          </a:p>
        </p:txBody>
      </p:sp>
      <p:cxnSp>
        <p:nvCxnSpPr>
          <p:cNvPr id="15" name="Straight Connector 14">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A930C56-2513-496A-9286-B393345800BF}"/>
              </a:ext>
            </a:extLst>
          </p:cNvPr>
          <p:cNvSpPr txBox="1"/>
          <p:nvPr/>
        </p:nvSpPr>
        <p:spPr>
          <a:xfrm>
            <a:off x="1024129" y="2286000"/>
            <a:ext cx="10329671" cy="3862971"/>
          </a:xfrm>
          <a:prstGeom prst="rect">
            <a:avLst/>
          </a:prstGeom>
        </p:spPr>
        <p:txBody>
          <a:bodyPr vert="horz" lIns="45720" tIns="45720" rIns="45720" bIns="45720" rtlCol="0">
            <a:normAutofit/>
          </a:bodyPr>
          <a:lstStyle/>
          <a:p>
            <a:pPr marL="2857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Initial Her2+ BC Rx Chemo, Trastuzumab +/- </a:t>
            </a:r>
            <a:r>
              <a:rPr lang="en-US" sz="2400" dirty="0" err="1">
                <a:solidFill>
                  <a:srgbClr val="FFFFFF"/>
                </a:solidFill>
              </a:rPr>
              <a:t>Pertuzumab</a:t>
            </a:r>
            <a:endParaRPr lang="en-US" sz="2400" dirty="0">
              <a:solidFill>
                <a:srgbClr val="FFFFFF"/>
              </a:solidFill>
            </a:endParaRPr>
          </a:p>
          <a:p>
            <a:pPr marL="2857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Subgroup with residual disease in breast or axilla</a:t>
            </a:r>
          </a:p>
          <a:p>
            <a:pPr marL="2857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Randomized to T-DM1 (Trastuzumab emtansine = </a:t>
            </a:r>
            <a:r>
              <a:rPr lang="en-US" sz="2400" dirty="0" err="1">
                <a:solidFill>
                  <a:srgbClr val="FFFFFF"/>
                </a:solidFill>
              </a:rPr>
              <a:t>Kadcyla</a:t>
            </a:r>
            <a:r>
              <a:rPr lang="en-US" sz="2400" dirty="0">
                <a:solidFill>
                  <a:srgbClr val="FFFFFF"/>
                </a:solidFill>
              </a:rPr>
              <a:t>) v Trastuzumab after surgery</a:t>
            </a:r>
          </a:p>
          <a:p>
            <a:pPr marL="2857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50% reduction of breast cancer recurrence at 3 years</a:t>
            </a:r>
          </a:p>
          <a:p>
            <a:pPr marL="2857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Increase of DFS 77.0% to 88.3%</a:t>
            </a:r>
          </a:p>
          <a:p>
            <a:pPr marL="2857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Reduced distant recurrence 15.9%  to 10.5% </a:t>
            </a:r>
          </a:p>
          <a:p>
            <a:pPr marL="2857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Without NACT this group would not have been identified  </a:t>
            </a:r>
          </a:p>
        </p:txBody>
      </p:sp>
    </p:spTree>
    <p:extLst>
      <p:ext uri="{BB962C8B-B14F-4D97-AF65-F5344CB8AC3E}">
        <p14:creationId xmlns:p14="http://schemas.microsoft.com/office/powerpoint/2010/main" val="328865811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0A96CA-E11B-48B8-8CDE-BE8C95E05D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8938" y="217018"/>
            <a:ext cx="11114125" cy="6423965"/>
          </a:xfrm>
          <a:prstGeom prst="rect">
            <a:avLst/>
          </a:prstGeom>
        </p:spPr>
      </p:pic>
    </p:spTree>
    <p:extLst>
      <p:ext uri="{BB962C8B-B14F-4D97-AF65-F5344CB8AC3E}">
        <p14:creationId xmlns:p14="http://schemas.microsoft.com/office/powerpoint/2010/main" val="1448629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979A0D-A7B1-419F-AE71-C65C88126368}"/>
              </a:ext>
            </a:extLst>
          </p:cNvPr>
          <p:cNvSpPr txBox="1"/>
          <p:nvPr/>
        </p:nvSpPr>
        <p:spPr>
          <a:xfrm>
            <a:off x="1026000" y="586800"/>
            <a:ext cx="8738755" cy="830997"/>
          </a:xfrm>
          <a:prstGeom prst="rect">
            <a:avLst/>
          </a:prstGeom>
          <a:noFill/>
        </p:spPr>
        <p:txBody>
          <a:bodyPr wrap="square" rtlCol="0">
            <a:spAutoFit/>
          </a:bodyPr>
          <a:lstStyle/>
          <a:p>
            <a:r>
              <a:rPr lang="en-NZ" sz="4800" dirty="0">
                <a:latin typeface="+mj-lt"/>
              </a:rPr>
              <a:t>Conclusions</a:t>
            </a:r>
          </a:p>
        </p:txBody>
      </p:sp>
      <p:sp>
        <p:nvSpPr>
          <p:cNvPr id="4" name="TextBox 3">
            <a:extLst>
              <a:ext uri="{FF2B5EF4-FFF2-40B4-BE49-F238E27FC236}">
                <a16:creationId xmlns:a16="http://schemas.microsoft.com/office/drawing/2014/main" id="{73B1B518-E38E-4ADB-8F0B-6F222F7D1F07}"/>
              </a:ext>
            </a:extLst>
          </p:cNvPr>
          <p:cNvSpPr txBox="1"/>
          <p:nvPr/>
        </p:nvSpPr>
        <p:spPr>
          <a:xfrm>
            <a:off x="1026000" y="1872943"/>
            <a:ext cx="10266505" cy="3046988"/>
          </a:xfrm>
          <a:prstGeom prst="rect">
            <a:avLst/>
          </a:prstGeom>
          <a:noFill/>
        </p:spPr>
        <p:txBody>
          <a:bodyPr wrap="square" rtlCol="0">
            <a:spAutoFit/>
          </a:bodyPr>
          <a:lstStyle/>
          <a:p>
            <a:pPr marL="342900" indent="-342900">
              <a:buFont typeface="Arial" panose="020B0604020202020204" pitchFamily="34" charset="0"/>
              <a:buChar char="•"/>
            </a:pPr>
            <a:r>
              <a:rPr lang="en-NZ" sz="2400" dirty="0"/>
              <a:t>Neoadjuvent therapy is not a risk factor for local failure</a:t>
            </a:r>
          </a:p>
          <a:p>
            <a:pPr marL="342900" indent="-342900">
              <a:buFont typeface="Arial" panose="020B0604020202020204" pitchFamily="34" charset="0"/>
              <a:buChar char="•"/>
            </a:pPr>
            <a:r>
              <a:rPr lang="en-NZ" sz="2400" dirty="0"/>
              <a:t>Resection within the new margins after NACT seems to be safe and is a major goal in multidisciplinary treatment</a:t>
            </a:r>
          </a:p>
          <a:p>
            <a:pPr marL="342900" indent="-342900">
              <a:buFont typeface="Arial" panose="020B0604020202020204" pitchFamily="34" charset="0"/>
              <a:buChar char="•"/>
            </a:pPr>
            <a:r>
              <a:rPr lang="en-NZ" sz="2400" dirty="0"/>
              <a:t>No patient should be excluded from BCT, as long as negative margins can be obtained</a:t>
            </a:r>
          </a:p>
          <a:p>
            <a:pPr marL="342900" indent="-342900">
              <a:buFont typeface="Arial" panose="020B0604020202020204" pitchFamily="34" charset="0"/>
              <a:buChar char="•"/>
            </a:pPr>
            <a:r>
              <a:rPr lang="en-NZ" sz="2400" dirty="0"/>
              <a:t>Surgeons have to learn to trust in the capabilities of neoadjuvant therapy to reduce the extent of surgery for better cosmetic outcomes without oncologic compromise</a:t>
            </a:r>
          </a:p>
        </p:txBody>
      </p:sp>
    </p:spTree>
    <p:extLst>
      <p:ext uri="{BB962C8B-B14F-4D97-AF65-F5344CB8AC3E}">
        <p14:creationId xmlns:p14="http://schemas.microsoft.com/office/powerpoint/2010/main" val="911617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2" name="TextBox 1">
            <a:extLst>
              <a:ext uri="{FF2B5EF4-FFF2-40B4-BE49-F238E27FC236}">
                <a16:creationId xmlns:a16="http://schemas.microsoft.com/office/drawing/2014/main" id="{ED9D773C-BD35-4140-BB40-49E00476EE8D}"/>
              </a:ext>
            </a:extLst>
          </p:cNvPr>
          <p:cNvSpPr txBox="1"/>
          <p:nvPr/>
        </p:nvSpPr>
        <p:spPr>
          <a:xfrm>
            <a:off x="990096" y="977900"/>
            <a:ext cx="6539558" cy="3327734"/>
          </a:xfrm>
          <a:prstGeom prst="rect">
            <a:avLst/>
          </a:prstGeom>
        </p:spPr>
        <p:txBody>
          <a:bodyPr vert="horz" lIns="91440" tIns="45720" rIns="91440" bIns="45720" rtlCol="0" anchor="b">
            <a:normAutofit/>
          </a:bodyPr>
          <a:lstStyle/>
          <a:p>
            <a:pPr algn="r">
              <a:lnSpc>
                <a:spcPct val="80000"/>
              </a:lnSpc>
              <a:spcBef>
                <a:spcPct val="0"/>
              </a:spcBef>
              <a:spcAft>
                <a:spcPts val="600"/>
              </a:spcAft>
            </a:pPr>
            <a:r>
              <a:rPr lang="en-US" sz="4800" cap="all" spc="200" dirty="0">
                <a:solidFill>
                  <a:schemeClr val="tx1">
                    <a:lumMod val="95000"/>
                    <a:lumOff val="5000"/>
                  </a:schemeClr>
                </a:solidFill>
                <a:latin typeface="+mj-lt"/>
                <a:ea typeface="+mj-ea"/>
                <a:cs typeface="+mj-cs"/>
              </a:rPr>
              <a:t>Gene Expression Assays  Assessment of Risk</a:t>
            </a:r>
          </a:p>
        </p:txBody>
      </p:sp>
      <p:cxnSp>
        <p:nvCxnSpPr>
          <p:cNvPr id="17" name="Straight Connector 1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207102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4D93A9-A985-4092-A331-1AE7F2E705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0394" y="1690688"/>
            <a:ext cx="10551213" cy="3476625"/>
          </a:xfrm>
          <a:prstGeom prst="rect">
            <a:avLst/>
          </a:prstGeom>
        </p:spPr>
      </p:pic>
    </p:spTree>
    <p:extLst>
      <p:ext uri="{BB962C8B-B14F-4D97-AF65-F5344CB8AC3E}">
        <p14:creationId xmlns:p14="http://schemas.microsoft.com/office/powerpoint/2010/main" val="305050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D2B0-26A2-4B96-9645-CD770A8CC3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5740" y="159906"/>
            <a:ext cx="11780520" cy="6538189"/>
          </a:xfrm>
          <a:prstGeom prst="rect">
            <a:avLst/>
          </a:prstGeom>
        </p:spPr>
      </p:pic>
    </p:spTree>
    <p:extLst>
      <p:ext uri="{BB962C8B-B14F-4D97-AF65-F5344CB8AC3E}">
        <p14:creationId xmlns:p14="http://schemas.microsoft.com/office/powerpoint/2010/main" val="1674486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580A2-8796-4368-81BA-05247E9CFE5F}"/>
              </a:ext>
            </a:extLst>
          </p:cNvPr>
          <p:cNvPicPr/>
          <p:nvPr/>
        </p:nvPicPr>
        <p:blipFill>
          <a:blip r:embed="rId2">
            <a:extLst>
              <a:ext uri="{28A0092B-C50C-407E-A947-70E740481C1C}">
                <a14:useLocalDpi xmlns:a14="http://schemas.microsoft.com/office/drawing/2010/main" val="0"/>
              </a:ext>
            </a:extLst>
          </a:blip>
          <a:srcRect/>
          <a:stretch/>
        </p:blipFill>
        <p:spPr>
          <a:xfrm>
            <a:off x="206400" y="160200"/>
            <a:ext cx="11779200" cy="6537600"/>
          </a:xfrm>
          <a:prstGeom prst="rect">
            <a:avLst/>
          </a:prstGeom>
        </p:spPr>
      </p:pic>
    </p:spTree>
    <p:extLst>
      <p:ext uri="{BB962C8B-B14F-4D97-AF65-F5344CB8AC3E}">
        <p14:creationId xmlns:p14="http://schemas.microsoft.com/office/powerpoint/2010/main" val="3691060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232F2-7F15-43C5-83D5-C60BBA886930}"/>
              </a:ext>
            </a:extLst>
          </p:cNvPr>
          <p:cNvPicPr/>
          <p:nvPr/>
        </p:nvPicPr>
        <p:blipFill>
          <a:blip r:embed="rId2">
            <a:extLst>
              <a:ext uri="{28A0092B-C50C-407E-A947-70E740481C1C}">
                <a14:useLocalDpi xmlns:a14="http://schemas.microsoft.com/office/drawing/2010/main" val="0"/>
              </a:ext>
            </a:extLst>
          </a:blip>
          <a:srcRect/>
          <a:stretch/>
        </p:blipFill>
        <p:spPr>
          <a:xfrm>
            <a:off x="206400" y="160200"/>
            <a:ext cx="11779200" cy="6537600"/>
          </a:xfrm>
          <a:prstGeom prst="rect">
            <a:avLst/>
          </a:prstGeom>
        </p:spPr>
      </p:pic>
    </p:spTree>
    <p:extLst>
      <p:ext uri="{BB962C8B-B14F-4D97-AF65-F5344CB8AC3E}">
        <p14:creationId xmlns:p14="http://schemas.microsoft.com/office/powerpoint/2010/main" val="3262202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6B692F-BCE4-495D-A9C4-00A45A23EEF9}"/>
              </a:ext>
            </a:extLst>
          </p:cNvPr>
          <p:cNvPicPr/>
          <p:nvPr/>
        </p:nvPicPr>
        <p:blipFill>
          <a:blip r:embed="rId2">
            <a:extLst>
              <a:ext uri="{28A0092B-C50C-407E-A947-70E740481C1C}">
                <a14:useLocalDpi xmlns:a14="http://schemas.microsoft.com/office/drawing/2010/main" val="0"/>
              </a:ext>
            </a:extLst>
          </a:blip>
          <a:srcRect/>
          <a:stretch/>
        </p:blipFill>
        <p:spPr>
          <a:xfrm>
            <a:off x="206400" y="160200"/>
            <a:ext cx="11779200" cy="6537600"/>
          </a:xfrm>
          <a:prstGeom prst="rect">
            <a:avLst/>
          </a:prstGeom>
        </p:spPr>
      </p:pic>
    </p:spTree>
    <p:extLst>
      <p:ext uri="{BB962C8B-B14F-4D97-AF65-F5344CB8AC3E}">
        <p14:creationId xmlns:p14="http://schemas.microsoft.com/office/powerpoint/2010/main" val="3698837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12754C4-12D4-45CF-AB8E-EFC68E27B90A}"/>
              </a:ext>
            </a:extLst>
          </p:cNvPr>
          <p:cNvSpPr txBox="1"/>
          <p:nvPr/>
        </p:nvSpPr>
        <p:spPr>
          <a:xfrm>
            <a:off x="1024128" y="2286000"/>
            <a:ext cx="8018271" cy="2802194"/>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sz="2400" b="0" i="0" u="none" strike="noStrike" baseline="0" dirty="0"/>
              <a:t>Commonly used gene expression assays for early stage breast cancer include:</a:t>
            </a:r>
          </a:p>
          <a:p>
            <a:pPr>
              <a:lnSpc>
                <a:spcPct val="90000"/>
              </a:lnSpc>
              <a:spcAft>
                <a:spcPts val="600"/>
              </a:spcAft>
              <a:buClr>
                <a:schemeClr val="accent1"/>
              </a:buClr>
            </a:pPr>
            <a:r>
              <a:rPr lang="en-US" sz="2400" b="0" i="0" u="none" strike="noStrike" baseline="0" dirty="0"/>
              <a:t>• Oncotype DX® (21-gene panel).</a:t>
            </a:r>
          </a:p>
          <a:p>
            <a:pPr>
              <a:lnSpc>
                <a:spcPct val="90000"/>
              </a:lnSpc>
              <a:spcAft>
                <a:spcPts val="600"/>
              </a:spcAft>
              <a:buClr>
                <a:schemeClr val="accent1"/>
              </a:buClr>
            </a:pPr>
            <a:r>
              <a:rPr lang="en-US" sz="2400" b="0" i="0" u="none" strike="noStrike" baseline="0" dirty="0"/>
              <a:t>• MammaPrint® (70-gene panel; "Amsterdam signature").</a:t>
            </a:r>
          </a:p>
          <a:p>
            <a:pPr>
              <a:lnSpc>
                <a:spcPct val="90000"/>
              </a:lnSpc>
              <a:spcAft>
                <a:spcPts val="600"/>
              </a:spcAft>
              <a:buClr>
                <a:schemeClr val="accent1"/>
              </a:buClr>
            </a:pPr>
            <a:r>
              <a:rPr lang="en-US" sz="2400" b="0" i="0" u="none" strike="noStrike" baseline="0" dirty="0"/>
              <a:t>• </a:t>
            </a:r>
            <a:r>
              <a:rPr lang="en-US" sz="2400" b="0" i="0" u="none" strike="noStrike" baseline="0" dirty="0" err="1"/>
              <a:t>EndoPredict</a:t>
            </a:r>
            <a:r>
              <a:rPr lang="en-US" sz="2400" b="0" i="0" u="none" strike="noStrike" baseline="0" dirty="0"/>
              <a:t>® (EP and </a:t>
            </a:r>
            <a:r>
              <a:rPr lang="en-US" sz="2400" b="0" i="0" u="none" strike="noStrike" baseline="0" dirty="0" err="1"/>
              <a:t>EPclin</a:t>
            </a:r>
            <a:r>
              <a:rPr lang="en-US" sz="2400" b="0" i="0" u="none" strike="noStrike" baseline="0" dirty="0"/>
              <a:t> scores).</a:t>
            </a:r>
          </a:p>
          <a:p>
            <a:pPr>
              <a:lnSpc>
                <a:spcPct val="90000"/>
              </a:lnSpc>
              <a:spcAft>
                <a:spcPts val="600"/>
              </a:spcAft>
              <a:buClr>
                <a:schemeClr val="accent1"/>
              </a:buClr>
            </a:pPr>
            <a:r>
              <a:rPr lang="en-US" sz="2400" b="0" i="0" u="none" strike="noStrike" baseline="0" dirty="0"/>
              <a:t>• </a:t>
            </a:r>
            <a:r>
              <a:rPr lang="en-US" sz="2400" b="0" i="0" u="none" strike="noStrike" baseline="0" dirty="0" err="1"/>
              <a:t>Prosigna</a:t>
            </a:r>
            <a:r>
              <a:rPr lang="en-US" sz="2400" b="0" i="0" u="none" strike="noStrike" baseline="0" dirty="0"/>
              <a:t>® PAM50-ROR® (Breast Cancer Intrinsic Classifier)</a:t>
            </a:r>
          </a:p>
        </p:txBody>
      </p:sp>
      <p:sp>
        <p:nvSpPr>
          <p:cNvPr id="14" name="Rectangle 13">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4AF83E8-C411-46A0-A54F-BF9DC8D1020B}"/>
              </a:ext>
            </a:extLst>
          </p:cNvPr>
          <p:cNvSpPr txBox="1"/>
          <p:nvPr/>
        </p:nvSpPr>
        <p:spPr>
          <a:xfrm>
            <a:off x="1026001" y="828000"/>
            <a:ext cx="8464840" cy="892937"/>
          </a:xfrm>
          <a:prstGeom prst="rect">
            <a:avLst/>
          </a:prstGeom>
          <a:noFill/>
        </p:spPr>
        <p:txBody>
          <a:bodyPr wrap="square" rtlCol="0">
            <a:spAutoFit/>
          </a:bodyPr>
          <a:lstStyle/>
          <a:p>
            <a:pPr algn="l">
              <a:lnSpc>
                <a:spcPct val="80000"/>
              </a:lnSpc>
              <a:spcAft>
                <a:spcPts val="600"/>
              </a:spcAft>
            </a:pPr>
            <a:r>
              <a:rPr lang="en-GB" sz="3200" b="0" i="0" u="none" strike="noStrike" baseline="0" dirty="0">
                <a:solidFill>
                  <a:srgbClr val="333132"/>
                </a:solidFill>
                <a:latin typeface="+mj-lt"/>
              </a:rPr>
              <a:t>Gene Expression Assays in ER-Positive, HER2-Negative Breast Cancer: The Latest Evidence, </a:t>
            </a:r>
            <a:r>
              <a:rPr lang="en-NZ" sz="3200" b="0" i="0" u="none" strike="noStrike" baseline="0" dirty="0">
                <a:solidFill>
                  <a:srgbClr val="333132"/>
                </a:solidFill>
                <a:latin typeface="+mj-lt"/>
              </a:rPr>
              <a:t>Guidelines, and Implications</a:t>
            </a:r>
          </a:p>
        </p:txBody>
      </p:sp>
    </p:spTree>
    <p:extLst>
      <p:ext uri="{BB962C8B-B14F-4D97-AF65-F5344CB8AC3E}">
        <p14:creationId xmlns:p14="http://schemas.microsoft.com/office/powerpoint/2010/main" val="44160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4A79B-06B2-4FE7-9CF6-54D940A8F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5" y="321731"/>
            <a:ext cx="11551187" cy="6214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7544A5-A00A-4787-AE57-A9D7FF001D55}"/>
              </a:ext>
            </a:extLst>
          </p:cNvPr>
          <p:cNvSpPr>
            <a:spLocks noGrp="1"/>
          </p:cNvSpPr>
          <p:nvPr>
            <p:ph type="title"/>
          </p:nvPr>
        </p:nvSpPr>
        <p:spPr>
          <a:xfrm>
            <a:off x="1024129" y="585216"/>
            <a:ext cx="10329671" cy="1499616"/>
          </a:xfrm>
        </p:spPr>
        <p:txBody>
          <a:bodyPr>
            <a:normAutofit/>
          </a:bodyPr>
          <a:lstStyle/>
          <a:p>
            <a:r>
              <a:rPr lang="en-NZ" sz="4800" dirty="0">
                <a:solidFill>
                  <a:srgbClr val="FFFFFF"/>
                </a:solidFill>
              </a:rPr>
              <a:t>Neoadjuvant Chemotherapy – Which patients?</a:t>
            </a:r>
          </a:p>
        </p:txBody>
      </p:sp>
      <p:cxnSp>
        <p:nvCxnSpPr>
          <p:cNvPr id="12" name="Straight Connector 11">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7C0245-3683-448A-857D-C10A33DAA702}"/>
              </a:ext>
            </a:extLst>
          </p:cNvPr>
          <p:cNvSpPr>
            <a:spLocks noGrp="1"/>
          </p:cNvSpPr>
          <p:nvPr>
            <p:ph idx="1"/>
          </p:nvPr>
        </p:nvSpPr>
        <p:spPr>
          <a:xfrm>
            <a:off x="1024129" y="2286000"/>
            <a:ext cx="10329671" cy="3862971"/>
          </a:xfrm>
        </p:spPr>
        <p:txBody>
          <a:bodyPr>
            <a:normAutofit/>
          </a:bodyPr>
          <a:lstStyle/>
          <a:p>
            <a:r>
              <a:rPr lang="en-NZ" dirty="0">
                <a:solidFill>
                  <a:srgbClr val="FFFFFF"/>
                </a:solidFill>
              </a:rPr>
              <a:t>Large locally advanced/inoperable tumours</a:t>
            </a:r>
          </a:p>
          <a:p>
            <a:r>
              <a:rPr lang="en-NZ" dirty="0">
                <a:solidFill>
                  <a:srgbClr val="FFFFFF"/>
                </a:solidFill>
              </a:rPr>
              <a:t>Inflammatory breast cancer</a:t>
            </a:r>
          </a:p>
          <a:p>
            <a:r>
              <a:rPr lang="en-NZ" dirty="0">
                <a:solidFill>
                  <a:srgbClr val="FFFFFF"/>
                </a:solidFill>
              </a:rPr>
              <a:t>Down stage tumours so BC possible</a:t>
            </a:r>
          </a:p>
          <a:p>
            <a:r>
              <a:rPr lang="en-NZ" dirty="0">
                <a:solidFill>
                  <a:srgbClr val="FFFFFF"/>
                </a:solidFill>
              </a:rPr>
              <a:t>Smaller ca with aggressive features</a:t>
            </a:r>
          </a:p>
          <a:p>
            <a:r>
              <a:rPr lang="en-NZ" dirty="0">
                <a:solidFill>
                  <a:srgbClr val="FFFFFF"/>
                </a:solidFill>
              </a:rPr>
              <a:t>Allows time for BRCA testing if required</a:t>
            </a:r>
          </a:p>
          <a:p>
            <a:r>
              <a:rPr lang="en-NZ" dirty="0">
                <a:solidFill>
                  <a:srgbClr val="FFFFFF"/>
                </a:solidFill>
              </a:rPr>
              <a:t>Allows ability to assess response</a:t>
            </a:r>
          </a:p>
          <a:p>
            <a:r>
              <a:rPr lang="en-NZ" dirty="0">
                <a:solidFill>
                  <a:srgbClr val="FFFFFF"/>
                </a:solidFill>
              </a:rPr>
              <a:t>St Gallen and European Soc. of Med Oncol (ESMO) recommend NACT for stage 2-3 Ca, HER2+ BC regardless of size</a:t>
            </a:r>
          </a:p>
          <a:p>
            <a:endParaRPr lang="en-NZ" dirty="0">
              <a:solidFill>
                <a:srgbClr val="FFFFFF"/>
              </a:solidFill>
            </a:endParaRPr>
          </a:p>
          <a:p>
            <a:endParaRPr lang="en-NZ" dirty="0">
              <a:solidFill>
                <a:srgbClr val="FFFFFF"/>
              </a:solidFill>
            </a:endParaRPr>
          </a:p>
        </p:txBody>
      </p:sp>
    </p:spTree>
    <p:extLst>
      <p:ext uri="{BB962C8B-B14F-4D97-AF65-F5344CB8AC3E}">
        <p14:creationId xmlns:p14="http://schemas.microsoft.com/office/powerpoint/2010/main" val="175477737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835899-49A4-423E-85B1-3C17CBEDFE56}"/>
              </a:ext>
            </a:extLst>
          </p:cNvPr>
          <p:cNvSpPr txBox="1"/>
          <p:nvPr/>
        </p:nvSpPr>
        <p:spPr>
          <a:xfrm>
            <a:off x="1024128" y="828000"/>
            <a:ext cx="8018272" cy="914400"/>
          </a:xfrm>
          <a:prstGeom prst="rect">
            <a:avLst/>
          </a:prstGeom>
        </p:spPr>
        <p:txBody>
          <a:bodyPr vert="horz" lIns="91440" tIns="45720" rIns="91440" bIns="45720" rtlCol="0" anchor="ctr">
            <a:normAutofit/>
          </a:bodyPr>
          <a:lstStyle/>
          <a:p>
            <a:pPr>
              <a:lnSpc>
                <a:spcPct val="80000"/>
              </a:lnSpc>
              <a:spcBef>
                <a:spcPct val="0"/>
              </a:spcBef>
              <a:spcAft>
                <a:spcPts val="600"/>
              </a:spcAft>
            </a:pPr>
            <a:r>
              <a:rPr lang="en-US" sz="3200" spc="100" dirty="0">
                <a:solidFill>
                  <a:schemeClr val="tx1">
                    <a:lumMod val="95000"/>
                    <a:lumOff val="5000"/>
                  </a:schemeClr>
                </a:solidFill>
                <a:latin typeface="+mj-lt"/>
                <a:ea typeface="+mj-ea"/>
                <a:cs typeface="+mj-cs"/>
              </a:rPr>
              <a:t>L</a:t>
            </a:r>
            <a:r>
              <a:rPr lang="en-US" sz="3200" b="0" i="0" u="none" strike="noStrike" spc="100" dirty="0">
                <a:solidFill>
                  <a:schemeClr val="tx1">
                    <a:lumMod val="95000"/>
                    <a:lumOff val="5000"/>
                  </a:schemeClr>
                </a:solidFill>
                <a:latin typeface="+mj-lt"/>
                <a:ea typeface="+mj-ea"/>
                <a:cs typeface="+mj-cs"/>
              </a:rPr>
              <a:t>uminal Early Breast Cancer Pn0-1: Chemotherapy Indications</a:t>
            </a:r>
          </a:p>
        </p:txBody>
      </p:sp>
      <p:sp>
        <p:nvSpPr>
          <p:cNvPr id="3" name="TextBox 2">
            <a:extLst>
              <a:ext uri="{FF2B5EF4-FFF2-40B4-BE49-F238E27FC236}">
                <a16:creationId xmlns:a16="http://schemas.microsoft.com/office/drawing/2014/main" id="{984BD05D-10EC-486E-8881-89B54F746DA8}"/>
              </a:ext>
            </a:extLst>
          </p:cNvPr>
          <p:cNvSpPr txBox="1"/>
          <p:nvPr/>
        </p:nvSpPr>
        <p:spPr>
          <a:xfrm>
            <a:off x="1024128" y="2286000"/>
            <a:ext cx="8018271" cy="3554361"/>
          </a:xfrm>
          <a:prstGeom prst="rect">
            <a:avLst/>
          </a:prstGeom>
        </p:spPr>
        <p:txBody>
          <a:bodyPr vert="horz" lIns="45720" tIns="45720" rIns="45720" bIns="45720" rtlCol="0">
            <a:normAutofit/>
          </a:bodyPr>
          <a:lstStyle/>
          <a:p>
            <a:pPr marL="342900" indent="-342900">
              <a:lnSpc>
                <a:spcPct val="90000"/>
              </a:lnSpc>
              <a:spcAft>
                <a:spcPts val="600"/>
              </a:spcAft>
              <a:buClr>
                <a:schemeClr val="accent1"/>
              </a:buClr>
              <a:buFont typeface="Arial" panose="020B0604020202020204" pitchFamily="34" charset="0"/>
              <a:buChar char="•"/>
            </a:pPr>
            <a:r>
              <a:rPr lang="en-US" sz="2400" b="0" i="0" u="none" strike="noStrike" baseline="0" dirty="0"/>
              <a:t>Need to be well substantiated clinical by </a:t>
            </a:r>
            <a:r>
              <a:rPr lang="en-US" sz="2400" b="0" i="0" u="none" strike="noStrike" baseline="0" dirty="0" err="1"/>
              <a:t>tumour</a:t>
            </a:r>
            <a:r>
              <a:rPr lang="en-US" sz="2400" b="0" i="0" u="none" strike="noStrike" baseline="0" dirty="0"/>
              <a:t> burden and </a:t>
            </a:r>
            <a:r>
              <a:rPr lang="en-US" sz="2400" b="0" i="0" u="none" strike="noStrike" baseline="0" dirty="0" err="1"/>
              <a:t>tumour</a:t>
            </a:r>
            <a:r>
              <a:rPr lang="en-US" sz="2400" b="0" i="0" u="none" strike="noStrike" baseline="0" dirty="0"/>
              <a:t> biology (ER, PR, HER2, Ki67, grade)</a:t>
            </a:r>
          </a:p>
          <a:p>
            <a:pPr marL="342900" indent="-342900">
              <a:lnSpc>
                <a:spcPct val="90000"/>
              </a:lnSpc>
              <a:spcAft>
                <a:spcPts val="600"/>
              </a:spcAft>
              <a:buClr>
                <a:schemeClr val="accent1"/>
              </a:buClr>
              <a:buFont typeface="Arial" panose="020B0604020202020204" pitchFamily="34" charset="0"/>
              <a:buChar char="•"/>
            </a:pPr>
            <a:r>
              <a:rPr lang="en-US" sz="2400" b="0" i="0" u="none" strike="noStrike" baseline="0" dirty="0"/>
              <a:t>Gene expression assays may help in decision-making.</a:t>
            </a:r>
          </a:p>
          <a:p>
            <a:pPr marL="800100" lvl="1" indent="-342900">
              <a:lnSpc>
                <a:spcPct val="90000"/>
              </a:lnSpc>
              <a:spcAft>
                <a:spcPts val="600"/>
              </a:spcAft>
              <a:buClr>
                <a:schemeClr val="accent1"/>
              </a:buClr>
              <a:buFont typeface="Arial" panose="020B0604020202020204" pitchFamily="34" charset="0"/>
              <a:buChar char="•"/>
            </a:pPr>
            <a:r>
              <a:rPr lang="en-US" sz="2400" b="0" i="0" u="none" strike="noStrike" baseline="0" dirty="0"/>
              <a:t>Several assays are evidence-based, but not all are well validated for all patient groups</a:t>
            </a:r>
          </a:p>
          <a:p>
            <a:pPr marL="800100" lvl="1" indent="-342900">
              <a:lnSpc>
                <a:spcPct val="90000"/>
              </a:lnSpc>
              <a:spcAft>
                <a:spcPts val="600"/>
              </a:spcAft>
              <a:buClr>
                <a:schemeClr val="accent1"/>
              </a:buClr>
              <a:buFont typeface="Arial" panose="020B0604020202020204" pitchFamily="34" charset="0"/>
              <a:buChar char="•"/>
            </a:pPr>
            <a:r>
              <a:rPr lang="en-US" sz="2400" b="0" i="0" u="none" strike="noStrike" baseline="0" dirty="0"/>
              <a:t>Utilization and reimbursement differ in different countries.</a:t>
            </a:r>
          </a:p>
          <a:p>
            <a:pPr marL="800100" lvl="1" indent="-342900">
              <a:lnSpc>
                <a:spcPct val="90000"/>
              </a:lnSpc>
              <a:spcAft>
                <a:spcPts val="600"/>
              </a:spcAft>
              <a:buClr>
                <a:schemeClr val="accent1"/>
              </a:buClr>
              <a:buFont typeface="Arial" panose="020B0604020202020204" pitchFamily="34" charset="0"/>
              <a:buChar char="•"/>
            </a:pPr>
            <a:r>
              <a:rPr lang="en-US" sz="2400" dirty="0"/>
              <a:t>P</a:t>
            </a:r>
            <a:r>
              <a:rPr lang="en-US" sz="2400" b="0" i="0" u="none" strike="noStrike" baseline="0" dirty="0"/>
              <a:t>rospective data for chemotherapy decision-making are available for Oncotype DX®,(21-gene panel) and MammaPrint® (70-gene panel; "Amsterdam signature").</a:t>
            </a:r>
            <a:endParaRPr lang="en-US" sz="2400" dirty="0"/>
          </a:p>
        </p:txBody>
      </p:sp>
      <p:sp>
        <p:nvSpPr>
          <p:cNvPr id="12" name="Rectangle 1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54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8FC1A8-F2ED-4E4A-B6EE-E371C17E7E36}"/>
              </a:ext>
            </a:extLst>
          </p:cNvPr>
          <p:cNvPicPr/>
          <p:nvPr/>
        </p:nvPicPr>
        <p:blipFill>
          <a:blip r:embed="rId2">
            <a:extLst>
              <a:ext uri="{28A0092B-C50C-407E-A947-70E740481C1C}">
                <a14:useLocalDpi xmlns:a14="http://schemas.microsoft.com/office/drawing/2010/main" val="0"/>
              </a:ext>
            </a:extLst>
          </a:blip>
          <a:srcRect/>
          <a:stretch/>
        </p:blipFill>
        <p:spPr>
          <a:xfrm>
            <a:off x="302342" y="443829"/>
            <a:ext cx="11587316" cy="5970343"/>
          </a:xfrm>
          <a:prstGeom prst="rect">
            <a:avLst/>
          </a:prstGeom>
        </p:spPr>
      </p:pic>
    </p:spTree>
    <p:extLst>
      <p:ext uri="{BB962C8B-B14F-4D97-AF65-F5344CB8AC3E}">
        <p14:creationId xmlns:p14="http://schemas.microsoft.com/office/powerpoint/2010/main" val="1035528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2FA28-A6DC-4218-A56C-296FE72DE5F0}"/>
              </a:ext>
            </a:extLst>
          </p:cNvPr>
          <p:cNvPicPr/>
          <p:nvPr/>
        </p:nvPicPr>
        <p:blipFill>
          <a:blip r:embed="rId3">
            <a:extLst>
              <a:ext uri="{28A0092B-C50C-407E-A947-70E740481C1C}">
                <a14:useLocalDpi xmlns:a14="http://schemas.microsoft.com/office/drawing/2010/main" val="0"/>
              </a:ext>
            </a:extLst>
          </a:blip>
          <a:srcRect/>
          <a:stretch/>
        </p:blipFill>
        <p:spPr>
          <a:xfrm>
            <a:off x="498231" y="350520"/>
            <a:ext cx="11195538" cy="6156960"/>
          </a:xfrm>
          <a:prstGeom prst="rect">
            <a:avLst/>
          </a:prstGeom>
        </p:spPr>
      </p:pic>
    </p:spTree>
    <p:extLst>
      <p:ext uri="{BB962C8B-B14F-4D97-AF65-F5344CB8AC3E}">
        <p14:creationId xmlns:p14="http://schemas.microsoft.com/office/powerpoint/2010/main" val="3007005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E4A21-3B1E-4ACF-9101-C96A678F0D1B}"/>
              </a:ext>
            </a:extLst>
          </p:cNvPr>
          <p:cNvPicPr/>
          <p:nvPr/>
        </p:nvPicPr>
        <p:blipFill>
          <a:blip r:embed="rId2">
            <a:extLst>
              <a:ext uri="{28A0092B-C50C-407E-A947-70E740481C1C}">
                <a14:useLocalDpi xmlns:a14="http://schemas.microsoft.com/office/drawing/2010/main" val="0"/>
              </a:ext>
            </a:extLst>
          </a:blip>
          <a:srcRect/>
          <a:stretch/>
        </p:blipFill>
        <p:spPr>
          <a:xfrm>
            <a:off x="281940" y="323850"/>
            <a:ext cx="11628120" cy="6210300"/>
          </a:xfrm>
          <a:prstGeom prst="rect">
            <a:avLst/>
          </a:prstGeom>
        </p:spPr>
      </p:pic>
    </p:spTree>
    <p:extLst>
      <p:ext uri="{BB962C8B-B14F-4D97-AF65-F5344CB8AC3E}">
        <p14:creationId xmlns:p14="http://schemas.microsoft.com/office/powerpoint/2010/main" val="1581588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D7FB8-C920-4446-BF4D-95DC9FA32AE5}"/>
              </a:ext>
            </a:extLst>
          </p:cNvPr>
          <p:cNvPicPr/>
          <p:nvPr/>
        </p:nvPicPr>
        <p:blipFill>
          <a:blip r:embed="rId2">
            <a:extLst>
              <a:ext uri="{28A0092B-C50C-407E-A947-70E740481C1C}">
                <a14:useLocalDpi xmlns:a14="http://schemas.microsoft.com/office/drawing/2010/main" val="0"/>
              </a:ext>
            </a:extLst>
          </a:blip>
          <a:srcRect/>
          <a:stretch/>
        </p:blipFill>
        <p:spPr>
          <a:xfrm>
            <a:off x="551571" y="335280"/>
            <a:ext cx="11088858" cy="6187440"/>
          </a:xfrm>
          <a:prstGeom prst="rect">
            <a:avLst/>
          </a:prstGeom>
        </p:spPr>
      </p:pic>
    </p:spTree>
    <p:extLst>
      <p:ext uri="{BB962C8B-B14F-4D97-AF65-F5344CB8AC3E}">
        <p14:creationId xmlns:p14="http://schemas.microsoft.com/office/powerpoint/2010/main" val="2959227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AFD9F1-6E21-4D69-BCB5-DA4358206E4B}"/>
              </a:ext>
            </a:extLst>
          </p:cNvPr>
          <p:cNvPicPr/>
          <p:nvPr/>
        </p:nvPicPr>
        <p:blipFill>
          <a:blip r:embed="rId3">
            <a:extLst>
              <a:ext uri="{28A0092B-C50C-407E-A947-70E740481C1C}">
                <a14:useLocalDpi xmlns:a14="http://schemas.microsoft.com/office/drawing/2010/main" val="0"/>
              </a:ext>
            </a:extLst>
          </a:blip>
          <a:srcRect/>
          <a:stretch/>
        </p:blipFill>
        <p:spPr>
          <a:xfrm>
            <a:off x="410601" y="217170"/>
            <a:ext cx="11370798" cy="6423660"/>
          </a:xfrm>
          <a:prstGeom prst="rect">
            <a:avLst/>
          </a:prstGeom>
        </p:spPr>
      </p:pic>
    </p:spTree>
    <p:extLst>
      <p:ext uri="{BB962C8B-B14F-4D97-AF65-F5344CB8AC3E}">
        <p14:creationId xmlns:p14="http://schemas.microsoft.com/office/powerpoint/2010/main" val="1047533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FC5DC-FD30-4348-931D-0457BF7BF9BA}"/>
              </a:ext>
            </a:extLst>
          </p:cNvPr>
          <p:cNvPicPr/>
          <p:nvPr/>
        </p:nvPicPr>
        <p:blipFill>
          <a:blip r:embed="rId3">
            <a:extLst>
              <a:ext uri="{28A0092B-C50C-407E-A947-70E740481C1C}">
                <a14:useLocalDpi xmlns:a14="http://schemas.microsoft.com/office/drawing/2010/main" val="0"/>
              </a:ext>
            </a:extLst>
          </a:blip>
          <a:srcRect/>
          <a:stretch/>
        </p:blipFill>
        <p:spPr>
          <a:xfrm>
            <a:off x="300111" y="129540"/>
            <a:ext cx="11591778" cy="6598920"/>
          </a:xfrm>
          <a:prstGeom prst="rect">
            <a:avLst/>
          </a:prstGeom>
        </p:spPr>
      </p:pic>
    </p:spTree>
    <p:extLst>
      <p:ext uri="{BB962C8B-B14F-4D97-AF65-F5344CB8AC3E}">
        <p14:creationId xmlns:p14="http://schemas.microsoft.com/office/powerpoint/2010/main" val="2302242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08749FB-5801-45C8-BF7B-840E23F8A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AA7C513-277B-4325-9779-116946C0D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11207835"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0F6923-DC2F-4143-ACA0-519D0FE6C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150596"/>
            <a:ext cx="3248522" cy="221966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19B32C-704E-4A0B-BD7B-186B7051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46C9AAD-AA56-47EF-A868-9EBBF70C920B}"/>
              </a:ext>
            </a:extLst>
          </p:cNvPr>
          <p:cNvSpPr txBox="1"/>
          <p:nvPr/>
        </p:nvSpPr>
        <p:spPr>
          <a:xfrm>
            <a:off x="1149265" y="966217"/>
            <a:ext cx="9920901" cy="2545732"/>
          </a:xfrm>
          <a:prstGeom prst="rect">
            <a:avLst/>
          </a:prstGeom>
        </p:spPr>
        <p:txBody>
          <a:bodyPr vert="horz" lIns="45720" tIns="45720" rIns="45720" bIns="45720" rtlCol="0" anchor="ctr">
            <a:noAutofit/>
          </a:bodyPr>
          <a:lstStyle/>
          <a:p>
            <a:pPr>
              <a:lnSpc>
                <a:spcPct val="90000"/>
              </a:lnSpc>
              <a:spcAft>
                <a:spcPts val="600"/>
              </a:spcAft>
              <a:buClr>
                <a:schemeClr val="accent1"/>
              </a:buClr>
            </a:pPr>
            <a:r>
              <a:rPr lang="en-US" sz="2400" dirty="0"/>
              <a:t>The </a:t>
            </a:r>
            <a:r>
              <a:rPr lang="en-US" sz="2400" dirty="0" err="1"/>
              <a:t>TAILORx</a:t>
            </a:r>
            <a:r>
              <a:rPr lang="en-US" sz="2400" dirty="0"/>
              <a:t> trial found that assessing risk through use of the 21-gene (Oncotype Dx) gene expression assay correlated with outcomes with endocrine and </a:t>
            </a:r>
            <a:r>
              <a:rPr lang="en-US" sz="2400" dirty="0" err="1"/>
              <a:t>chemoendocrine</a:t>
            </a:r>
            <a:r>
              <a:rPr lang="en-US" sz="2400" dirty="0"/>
              <a:t> therapy. Patients who were at low risk of recurrence (≤ 10) did not benefit from chemotherapy in addition to endocrine therapy, while patients who were at high risk (≥ 26) benefited from </a:t>
            </a:r>
            <a:r>
              <a:rPr lang="en-US" sz="2400" dirty="0" err="1"/>
              <a:t>chemoendocrine</a:t>
            </a:r>
            <a:r>
              <a:rPr lang="en-US" sz="2400" dirty="0"/>
              <a:t> therapy. For the most part, patients who were at intermediate risk (11 to 25) also did not benefit from the addition of chemotherapy (exceptions included patients younger than 50 years).</a:t>
            </a:r>
          </a:p>
        </p:txBody>
      </p:sp>
    </p:spTree>
    <p:extLst>
      <p:ext uri="{BB962C8B-B14F-4D97-AF65-F5344CB8AC3E}">
        <p14:creationId xmlns:p14="http://schemas.microsoft.com/office/powerpoint/2010/main" val="2152743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9C34F-F23C-4520-8360-1C1C5844CF19}"/>
              </a:ext>
            </a:extLst>
          </p:cNvPr>
          <p:cNvSpPr txBox="1"/>
          <p:nvPr/>
        </p:nvSpPr>
        <p:spPr>
          <a:xfrm>
            <a:off x="816078" y="3075057"/>
            <a:ext cx="10559844" cy="707886"/>
          </a:xfrm>
          <a:prstGeom prst="rect">
            <a:avLst/>
          </a:prstGeom>
          <a:noFill/>
        </p:spPr>
        <p:txBody>
          <a:bodyPr wrap="square">
            <a:spAutoFit/>
          </a:bodyPr>
          <a:lstStyle/>
          <a:p>
            <a:pPr algn="ctr"/>
            <a:r>
              <a:rPr lang="en-GB" sz="4000" dirty="0"/>
              <a:t>Oncotype DX test costs about $4,000.00</a:t>
            </a:r>
          </a:p>
        </p:txBody>
      </p:sp>
    </p:spTree>
    <p:extLst>
      <p:ext uri="{BB962C8B-B14F-4D97-AF65-F5344CB8AC3E}">
        <p14:creationId xmlns:p14="http://schemas.microsoft.com/office/powerpoint/2010/main" val="3216590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4C9BB6-AB8F-465B-AFBC-19BCB1A00D06}"/>
              </a:ext>
            </a:extLst>
          </p:cNvPr>
          <p:cNvSpPr txBox="1"/>
          <p:nvPr/>
        </p:nvSpPr>
        <p:spPr>
          <a:xfrm>
            <a:off x="1334872" y="879821"/>
            <a:ext cx="4261282" cy="4401205"/>
          </a:xfrm>
          <a:prstGeom prst="rect">
            <a:avLst/>
          </a:prstGeom>
          <a:noFill/>
        </p:spPr>
        <p:txBody>
          <a:bodyPr wrap="square">
            <a:spAutoFit/>
          </a:bodyPr>
          <a:lstStyle/>
          <a:p>
            <a:pPr algn="l"/>
            <a:r>
              <a:rPr lang="en-NZ" sz="1600" b="0" i="0" u="none" strike="noStrike" baseline="0" dirty="0">
                <a:solidFill>
                  <a:srgbClr val="000000"/>
                </a:solidFill>
                <a:latin typeface="TimesNewRomanPSMT"/>
              </a:rPr>
              <a:t>1</a:t>
            </a:r>
          </a:p>
          <a:p>
            <a:pPr algn="l"/>
            <a:r>
              <a:rPr lang="en-NZ" sz="2400" b="1" i="0" u="none" strike="noStrike" baseline="0" dirty="0">
                <a:solidFill>
                  <a:srgbClr val="000080"/>
                </a:solidFill>
              </a:rPr>
              <a:t>Public Summary Document</a:t>
            </a:r>
          </a:p>
          <a:p>
            <a:pPr algn="l"/>
            <a:r>
              <a:rPr lang="en-GB" sz="2400" b="1" i="1" u="none" strike="noStrike" baseline="0" dirty="0">
                <a:solidFill>
                  <a:srgbClr val="000080"/>
                </a:solidFill>
              </a:rPr>
              <a:t>Application No. 1342.5 Gene expression profiling of 21 genes in</a:t>
            </a:r>
          </a:p>
          <a:p>
            <a:pPr algn="l"/>
            <a:r>
              <a:rPr lang="en-GB" sz="2400" b="1" i="1" u="none" strike="noStrike" baseline="0" dirty="0">
                <a:solidFill>
                  <a:srgbClr val="000080"/>
                </a:solidFill>
              </a:rPr>
              <a:t>breast cancer to quantify the risk of disease recurrence and predict</a:t>
            </a:r>
          </a:p>
          <a:p>
            <a:pPr algn="l"/>
            <a:r>
              <a:rPr lang="en-NZ" sz="2400" b="1" i="1" u="none" strike="noStrike" baseline="0" dirty="0">
                <a:solidFill>
                  <a:srgbClr val="000080"/>
                </a:solidFill>
              </a:rPr>
              <a:t>adjuvant chemotherapy benefit</a:t>
            </a:r>
          </a:p>
          <a:p>
            <a:pPr algn="l"/>
            <a:r>
              <a:rPr lang="en-GB" sz="2400" b="1" i="0" u="none" strike="noStrike" baseline="0" dirty="0">
                <a:solidFill>
                  <a:srgbClr val="000000"/>
                </a:solidFill>
              </a:rPr>
              <a:t>Applicant: Specialised Therapeutics Australia Pty Ltd</a:t>
            </a:r>
          </a:p>
          <a:p>
            <a:pPr algn="l"/>
            <a:r>
              <a:rPr lang="en-GB" sz="2400" b="1" i="0" u="none" strike="noStrike" baseline="0" dirty="0">
                <a:solidFill>
                  <a:srgbClr val="000000"/>
                </a:solidFill>
              </a:rPr>
              <a:t>Date of MSAC consideration: MSAC 76th Meeting, 1-2 August 2019</a:t>
            </a:r>
            <a:endParaRPr lang="en-NZ" sz="2400" dirty="0"/>
          </a:p>
        </p:txBody>
      </p:sp>
      <p:pic>
        <p:nvPicPr>
          <p:cNvPr id="10" name="Picture 9">
            <a:extLst>
              <a:ext uri="{FF2B5EF4-FFF2-40B4-BE49-F238E27FC236}">
                <a16:creationId xmlns:a16="http://schemas.microsoft.com/office/drawing/2014/main" id="{D7B99F31-16E7-452E-8AA8-9D4B0E8E09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01261" y="1987677"/>
            <a:ext cx="4649982" cy="2185492"/>
          </a:xfrm>
          <a:prstGeom prst="rect">
            <a:avLst/>
          </a:prstGeom>
        </p:spPr>
      </p:pic>
    </p:spTree>
    <p:extLst>
      <p:ext uri="{BB962C8B-B14F-4D97-AF65-F5344CB8AC3E}">
        <p14:creationId xmlns:p14="http://schemas.microsoft.com/office/powerpoint/2010/main" val="1033248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4A79B-06B2-4FE7-9CF6-54D940A8F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5" y="321731"/>
            <a:ext cx="11551187" cy="6214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7544A5-A00A-4787-AE57-A9D7FF001D55}"/>
              </a:ext>
            </a:extLst>
          </p:cNvPr>
          <p:cNvSpPr>
            <a:spLocks noGrp="1"/>
          </p:cNvSpPr>
          <p:nvPr>
            <p:ph type="title"/>
          </p:nvPr>
        </p:nvSpPr>
        <p:spPr>
          <a:xfrm>
            <a:off x="1024129" y="585216"/>
            <a:ext cx="10329671" cy="1499616"/>
          </a:xfrm>
        </p:spPr>
        <p:txBody>
          <a:bodyPr>
            <a:normAutofit/>
          </a:bodyPr>
          <a:lstStyle/>
          <a:p>
            <a:r>
              <a:rPr lang="en-NZ" sz="4800" dirty="0">
                <a:solidFill>
                  <a:srgbClr val="FFFFFF"/>
                </a:solidFill>
              </a:rPr>
              <a:t>Neoadjuvant Chemotherapy - Limitations</a:t>
            </a:r>
          </a:p>
        </p:txBody>
      </p:sp>
      <p:cxnSp>
        <p:nvCxnSpPr>
          <p:cNvPr id="12" name="Straight Connector 11">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7C0245-3683-448A-857D-C10A33DAA702}"/>
              </a:ext>
            </a:extLst>
          </p:cNvPr>
          <p:cNvSpPr>
            <a:spLocks noGrp="1"/>
          </p:cNvSpPr>
          <p:nvPr>
            <p:ph idx="1"/>
          </p:nvPr>
        </p:nvSpPr>
        <p:spPr>
          <a:xfrm>
            <a:off x="1024129" y="2286000"/>
            <a:ext cx="10329671" cy="3862971"/>
          </a:xfrm>
        </p:spPr>
        <p:txBody>
          <a:bodyPr>
            <a:normAutofit/>
          </a:bodyPr>
          <a:lstStyle/>
          <a:p>
            <a:r>
              <a:rPr lang="en-NZ" dirty="0">
                <a:solidFill>
                  <a:srgbClr val="FFFFFF"/>
                </a:solidFill>
              </a:rPr>
              <a:t>Not indicated if no role for adjuvant chemotherapy – low risk Ca</a:t>
            </a:r>
          </a:p>
          <a:p>
            <a:r>
              <a:rPr lang="en-NZ" dirty="0">
                <a:solidFill>
                  <a:srgbClr val="FFFFFF"/>
                </a:solidFill>
              </a:rPr>
              <a:t>Risk of delaying surgery</a:t>
            </a:r>
          </a:p>
          <a:p>
            <a:pPr lvl="1"/>
            <a:r>
              <a:rPr lang="en-NZ" dirty="0">
                <a:solidFill>
                  <a:srgbClr val="FFFFFF"/>
                </a:solidFill>
              </a:rPr>
              <a:t>Rare to get progression on NACT (3% vs &gt;90% response)</a:t>
            </a:r>
          </a:p>
          <a:p>
            <a:r>
              <a:rPr lang="en-NZ" dirty="0">
                <a:solidFill>
                  <a:srgbClr val="FFFFFF"/>
                </a:solidFill>
              </a:rPr>
              <a:t>Lack pathological data for prognosis</a:t>
            </a:r>
          </a:p>
          <a:p>
            <a:pPr lvl="1"/>
            <a:r>
              <a:rPr lang="en-NZ" dirty="0">
                <a:solidFill>
                  <a:srgbClr val="FFFFFF"/>
                </a:solidFill>
              </a:rPr>
              <a:t>Have to rely on clinical and radiological staging</a:t>
            </a:r>
          </a:p>
          <a:p>
            <a:r>
              <a:rPr lang="en-NZ" dirty="0">
                <a:solidFill>
                  <a:srgbClr val="FFFFFF"/>
                </a:solidFill>
              </a:rPr>
              <a:t>Lesser role in certain sub-types </a:t>
            </a:r>
          </a:p>
          <a:p>
            <a:pPr lvl="1"/>
            <a:r>
              <a:rPr lang="en-NZ" dirty="0">
                <a:solidFill>
                  <a:srgbClr val="FFFFFF"/>
                </a:solidFill>
              </a:rPr>
              <a:t>Low grade ER+ (?Eliminate trial)</a:t>
            </a:r>
          </a:p>
          <a:p>
            <a:pPr lvl="1"/>
            <a:r>
              <a:rPr lang="en-NZ" dirty="0">
                <a:solidFill>
                  <a:srgbClr val="FFFFFF"/>
                </a:solidFill>
              </a:rPr>
              <a:t>Lobular ca</a:t>
            </a:r>
          </a:p>
          <a:p>
            <a:pPr lvl="1"/>
            <a:r>
              <a:rPr lang="en-NZ" dirty="0">
                <a:solidFill>
                  <a:srgbClr val="FFFFFF"/>
                </a:solidFill>
              </a:rPr>
              <a:t>Multicentric (&gt;1 quadrant)</a:t>
            </a:r>
          </a:p>
          <a:p>
            <a:endParaRPr lang="en-NZ" dirty="0">
              <a:solidFill>
                <a:srgbClr val="FFFFFF"/>
              </a:solidFill>
            </a:endParaRPr>
          </a:p>
        </p:txBody>
      </p:sp>
    </p:spTree>
    <p:extLst>
      <p:ext uri="{BB962C8B-B14F-4D97-AF65-F5344CB8AC3E}">
        <p14:creationId xmlns:p14="http://schemas.microsoft.com/office/powerpoint/2010/main" val="399145809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E5ACBC-699A-4EB8-A901-8893CD9A9C14}"/>
              </a:ext>
            </a:extLst>
          </p:cNvPr>
          <p:cNvSpPr txBox="1"/>
          <p:nvPr/>
        </p:nvSpPr>
        <p:spPr>
          <a:xfrm>
            <a:off x="792480" y="1905506"/>
            <a:ext cx="10607040" cy="3046988"/>
          </a:xfrm>
          <a:prstGeom prst="rect">
            <a:avLst/>
          </a:prstGeom>
          <a:noFill/>
        </p:spPr>
        <p:txBody>
          <a:bodyPr wrap="square">
            <a:spAutoFit/>
          </a:bodyPr>
          <a:lstStyle/>
          <a:p>
            <a:pPr algn="l"/>
            <a:r>
              <a:rPr lang="en-GB" sz="2400" b="0" i="0" u="none" strike="noStrike" baseline="0" dirty="0">
                <a:latin typeface="TimesNewRomanPSMT"/>
              </a:rPr>
              <a:t>After considering the strength of the available evidence in relation to comparative safety, clinical effectiveness and cost-effectiveness, </a:t>
            </a:r>
            <a:r>
              <a:rPr lang="en-GB" sz="2400" b="0" i="0" u="none" strike="noStrike" baseline="0" dirty="0">
                <a:highlight>
                  <a:srgbClr val="FFFF00"/>
                </a:highlight>
                <a:latin typeface="TimesNewRomanPSMT"/>
              </a:rPr>
              <a:t>MSAC did not support public funding </a:t>
            </a:r>
            <a:r>
              <a:rPr lang="en-GB" sz="2400" b="0" i="0" u="none" strike="noStrike" baseline="0" dirty="0">
                <a:latin typeface="TimesNewRomanPSMT"/>
              </a:rPr>
              <a:t>for this gene expression profiling test for patients with breast cancer primarily because its ability to identify </a:t>
            </a:r>
            <a:r>
              <a:rPr lang="en-GB" sz="2400" b="0" i="0" u="none" strike="noStrike" baseline="0" dirty="0">
                <a:highlight>
                  <a:srgbClr val="FFFF00"/>
                </a:highlight>
                <a:latin typeface="TimesNewRomanPSMT"/>
              </a:rPr>
              <a:t>those who could safely be spared the addition of chemotherapy to endocrine therapy was not demonstrated by the new trial</a:t>
            </a:r>
            <a:r>
              <a:rPr lang="en-GB" sz="2400" b="0" i="0" u="none" strike="noStrike" baseline="0" dirty="0">
                <a:latin typeface="TimesNewRomanPSMT"/>
              </a:rPr>
              <a:t>. The re-analysis of previously provided evidence was also insufficient to change the previous conclusion that the test </a:t>
            </a:r>
            <a:r>
              <a:rPr lang="en-GB" sz="2400" b="0" i="0" u="none" strike="noStrike" baseline="0" dirty="0">
                <a:highlight>
                  <a:srgbClr val="FFFF00"/>
                </a:highlight>
                <a:latin typeface="TimesNewRomanPSMT"/>
              </a:rPr>
              <a:t>could not satisfactorily identify those intermediate-risk patients</a:t>
            </a:r>
            <a:r>
              <a:rPr lang="en-GB" sz="2400" b="0" i="0" u="none" strike="noStrike" baseline="0" dirty="0">
                <a:latin typeface="TimesNewRomanPSMT"/>
              </a:rPr>
              <a:t> who would benefit from the addition of </a:t>
            </a:r>
            <a:r>
              <a:rPr lang="en-NZ" sz="2400" b="0" i="0" u="none" strike="noStrike" baseline="0" dirty="0">
                <a:latin typeface="TimesNewRomanPSMT"/>
              </a:rPr>
              <a:t>chemotherapy to endocrine therapy.</a:t>
            </a:r>
            <a:endParaRPr lang="en-NZ" sz="2400" dirty="0"/>
          </a:p>
        </p:txBody>
      </p:sp>
    </p:spTree>
    <p:extLst>
      <p:ext uri="{BB962C8B-B14F-4D97-AF65-F5344CB8AC3E}">
        <p14:creationId xmlns:p14="http://schemas.microsoft.com/office/powerpoint/2010/main" val="1509716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804A8-3881-4E30-93F2-B73D9F08AD64}"/>
              </a:ext>
            </a:extLst>
          </p:cNvPr>
          <p:cNvPicPr/>
          <p:nvPr/>
        </p:nvPicPr>
        <p:blipFill>
          <a:blip r:embed="rId3">
            <a:extLst>
              <a:ext uri="{28A0092B-C50C-407E-A947-70E740481C1C}">
                <a14:useLocalDpi xmlns:a14="http://schemas.microsoft.com/office/drawing/2010/main" val="0"/>
              </a:ext>
            </a:extLst>
          </a:blip>
          <a:srcRect/>
          <a:stretch/>
        </p:blipFill>
        <p:spPr>
          <a:xfrm>
            <a:off x="426947" y="254410"/>
            <a:ext cx="11338106" cy="6349181"/>
          </a:xfrm>
          <a:prstGeom prst="rect">
            <a:avLst/>
          </a:prstGeom>
        </p:spPr>
      </p:pic>
    </p:spTree>
    <p:extLst>
      <p:ext uri="{BB962C8B-B14F-4D97-AF65-F5344CB8AC3E}">
        <p14:creationId xmlns:p14="http://schemas.microsoft.com/office/powerpoint/2010/main" val="2101713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F64216-8AF2-454E-AC90-9B577DD484CD}"/>
              </a:ext>
            </a:extLst>
          </p:cNvPr>
          <p:cNvPicPr/>
          <p:nvPr/>
        </p:nvPicPr>
        <p:blipFill>
          <a:blip r:embed="rId2">
            <a:extLst>
              <a:ext uri="{28A0092B-C50C-407E-A947-70E740481C1C}">
                <a14:useLocalDpi xmlns:a14="http://schemas.microsoft.com/office/drawing/2010/main" val="0"/>
              </a:ext>
            </a:extLst>
          </a:blip>
          <a:srcRect/>
          <a:stretch/>
        </p:blipFill>
        <p:spPr>
          <a:xfrm>
            <a:off x="426000" y="253800"/>
            <a:ext cx="11340000" cy="6350400"/>
          </a:xfrm>
          <a:prstGeom prst="rect">
            <a:avLst/>
          </a:prstGeom>
        </p:spPr>
      </p:pic>
    </p:spTree>
    <p:extLst>
      <p:ext uri="{BB962C8B-B14F-4D97-AF65-F5344CB8AC3E}">
        <p14:creationId xmlns:p14="http://schemas.microsoft.com/office/powerpoint/2010/main" val="892628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C5F24-FD36-4F34-BF67-7E7A8E955CB0}"/>
              </a:ext>
            </a:extLst>
          </p:cNvPr>
          <p:cNvPicPr/>
          <p:nvPr/>
        </p:nvPicPr>
        <p:blipFill>
          <a:blip r:embed="rId2">
            <a:extLst>
              <a:ext uri="{28A0092B-C50C-407E-A947-70E740481C1C}">
                <a14:useLocalDpi xmlns:a14="http://schemas.microsoft.com/office/drawing/2010/main" val="0"/>
              </a:ext>
            </a:extLst>
          </a:blip>
          <a:srcRect/>
          <a:stretch/>
        </p:blipFill>
        <p:spPr>
          <a:xfrm>
            <a:off x="426000" y="298307"/>
            <a:ext cx="11340000" cy="6350400"/>
          </a:xfrm>
          <a:prstGeom prst="rect">
            <a:avLst/>
          </a:prstGeom>
        </p:spPr>
      </p:pic>
      <p:sp>
        <p:nvSpPr>
          <p:cNvPr id="4" name="TextBox 3">
            <a:extLst>
              <a:ext uri="{FF2B5EF4-FFF2-40B4-BE49-F238E27FC236}">
                <a16:creationId xmlns:a16="http://schemas.microsoft.com/office/drawing/2014/main" id="{D50FBA6D-C1DA-4857-AC52-DAF3EF13A36B}"/>
              </a:ext>
            </a:extLst>
          </p:cNvPr>
          <p:cNvSpPr txBox="1"/>
          <p:nvPr/>
        </p:nvSpPr>
        <p:spPr>
          <a:xfrm>
            <a:off x="4488025" y="3786768"/>
            <a:ext cx="659364" cy="369332"/>
          </a:xfrm>
          <a:prstGeom prst="rect">
            <a:avLst/>
          </a:prstGeom>
          <a:noFill/>
        </p:spPr>
        <p:txBody>
          <a:bodyPr wrap="square" rtlCol="0">
            <a:spAutoFit/>
          </a:bodyPr>
          <a:lstStyle/>
          <a:p>
            <a:r>
              <a:rPr lang="en-NZ" dirty="0"/>
              <a:t>DFS</a:t>
            </a:r>
          </a:p>
        </p:txBody>
      </p:sp>
      <p:sp>
        <p:nvSpPr>
          <p:cNvPr id="5" name="TextBox 4">
            <a:extLst>
              <a:ext uri="{FF2B5EF4-FFF2-40B4-BE49-F238E27FC236}">
                <a16:creationId xmlns:a16="http://schemas.microsoft.com/office/drawing/2014/main" id="{898A99FF-7671-49B1-A379-9980F9030F96}"/>
              </a:ext>
            </a:extLst>
          </p:cNvPr>
          <p:cNvSpPr txBox="1"/>
          <p:nvPr/>
        </p:nvSpPr>
        <p:spPr>
          <a:xfrm>
            <a:off x="8085273" y="3862874"/>
            <a:ext cx="569168" cy="369332"/>
          </a:xfrm>
          <a:prstGeom prst="rect">
            <a:avLst/>
          </a:prstGeom>
          <a:noFill/>
        </p:spPr>
        <p:txBody>
          <a:bodyPr wrap="square" rtlCol="0">
            <a:spAutoFit/>
          </a:bodyPr>
          <a:lstStyle/>
          <a:p>
            <a:r>
              <a:rPr lang="en-NZ" dirty="0"/>
              <a:t>OS</a:t>
            </a:r>
          </a:p>
        </p:txBody>
      </p:sp>
      <p:sp>
        <p:nvSpPr>
          <p:cNvPr id="6" name="TextBox 5">
            <a:extLst>
              <a:ext uri="{FF2B5EF4-FFF2-40B4-BE49-F238E27FC236}">
                <a16:creationId xmlns:a16="http://schemas.microsoft.com/office/drawing/2014/main" id="{1EA5C163-CD9C-4EA8-9061-57863A07F70E}"/>
              </a:ext>
            </a:extLst>
          </p:cNvPr>
          <p:cNvSpPr txBox="1"/>
          <p:nvPr/>
        </p:nvSpPr>
        <p:spPr>
          <a:xfrm>
            <a:off x="5306008" y="861598"/>
            <a:ext cx="6885992" cy="584775"/>
          </a:xfrm>
          <a:prstGeom prst="rect">
            <a:avLst/>
          </a:prstGeom>
          <a:noFill/>
        </p:spPr>
        <p:txBody>
          <a:bodyPr wrap="square" rtlCol="0">
            <a:spAutoFit/>
          </a:bodyPr>
          <a:lstStyle/>
          <a:p>
            <a:r>
              <a:rPr lang="en-NZ" sz="3200" dirty="0"/>
              <a:t>High Clinical Risk + Low Genomic Risk</a:t>
            </a:r>
          </a:p>
        </p:txBody>
      </p:sp>
      <p:sp>
        <p:nvSpPr>
          <p:cNvPr id="7" name="TextBox 6">
            <a:extLst>
              <a:ext uri="{FF2B5EF4-FFF2-40B4-BE49-F238E27FC236}">
                <a16:creationId xmlns:a16="http://schemas.microsoft.com/office/drawing/2014/main" id="{1A4AE766-E52B-4618-BF01-1559C1FA8375}"/>
              </a:ext>
            </a:extLst>
          </p:cNvPr>
          <p:cNvSpPr txBox="1"/>
          <p:nvPr/>
        </p:nvSpPr>
        <p:spPr>
          <a:xfrm rot="16200000">
            <a:off x="104339" y="3547335"/>
            <a:ext cx="1676105" cy="646331"/>
          </a:xfrm>
          <a:prstGeom prst="rect">
            <a:avLst/>
          </a:prstGeom>
          <a:noFill/>
        </p:spPr>
        <p:txBody>
          <a:bodyPr wrap="square" rtlCol="0">
            <a:spAutoFit/>
          </a:bodyPr>
          <a:lstStyle/>
          <a:p>
            <a:r>
              <a:rPr lang="en-NZ" dirty="0"/>
              <a:t>Survival &amp; No</a:t>
            </a:r>
          </a:p>
          <a:p>
            <a:r>
              <a:rPr lang="en-NZ" dirty="0"/>
              <a:t>Distant Mets</a:t>
            </a:r>
          </a:p>
        </p:txBody>
      </p:sp>
    </p:spTree>
    <p:extLst>
      <p:ext uri="{BB962C8B-B14F-4D97-AF65-F5344CB8AC3E}">
        <p14:creationId xmlns:p14="http://schemas.microsoft.com/office/powerpoint/2010/main" val="1900705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9C0335-AC56-41AD-8674-B4414310CC68}"/>
              </a:ext>
            </a:extLst>
          </p:cNvPr>
          <p:cNvPicPr/>
          <p:nvPr/>
        </p:nvPicPr>
        <p:blipFill>
          <a:blip r:embed="rId2">
            <a:extLst>
              <a:ext uri="{28A0092B-C50C-407E-A947-70E740481C1C}">
                <a14:useLocalDpi xmlns:a14="http://schemas.microsoft.com/office/drawing/2010/main" val="0"/>
              </a:ext>
            </a:extLst>
          </a:blip>
          <a:srcRect/>
          <a:stretch/>
        </p:blipFill>
        <p:spPr>
          <a:xfrm>
            <a:off x="426000" y="255270"/>
            <a:ext cx="11340000" cy="6347460"/>
          </a:xfrm>
          <a:prstGeom prst="rect">
            <a:avLst/>
          </a:prstGeom>
        </p:spPr>
      </p:pic>
    </p:spTree>
    <p:extLst>
      <p:ext uri="{BB962C8B-B14F-4D97-AF65-F5344CB8AC3E}">
        <p14:creationId xmlns:p14="http://schemas.microsoft.com/office/powerpoint/2010/main" val="2911400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44048-A446-424C-972C-5BE777CCB617}"/>
              </a:ext>
            </a:extLst>
          </p:cNvPr>
          <p:cNvPicPr/>
          <p:nvPr/>
        </p:nvPicPr>
        <p:blipFill>
          <a:blip r:embed="rId2">
            <a:extLst>
              <a:ext uri="{28A0092B-C50C-407E-A947-70E740481C1C}">
                <a14:useLocalDpi xmlns:a14="http://schemas.microsoft.com/office/drawing/2010/main" val="0"/>
              </a:ext>
            </a:extLst>
          </a:blip>
          <a:srcRect/>
          <a:stretch/>
        </p:blipFill>
        <p:spPr>
          <a:xfrm>
            <a:off x="426000" y="255600"/>
            <a:ext cx="11340000" cy="6346800"/>
          </a:xfrm>
          <a:prstGeom prst="rect">
            <a:avLst/>
          </a:prstGeom>
        </p:spPr>
      </p:pic>
    </p:spTree>
    <p:extLst>
      <p:ext uri="{BB962C8B-B14F-4D97-AF65-F5344CB8AC3E}">
        <p14:creationId xmlns:p14="http://schemas.microsoft.com/office/powerpoint/2010/main" val="1842636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1C6CD-1E01-4FFF-8CDB-0CF6221C3699}"/>
              </a:ext>
            </a:extLst>
          </p:cNvPr>
          <p:cNvPicPr/>
          <p:nvPr/>
        </p:nvPicPr>
        <p:blipFill>
          <a:blip r:embed="rId2">
            <a:extLst>
              <a:ext uri="{28A0092B-C50C-407E-A947-70E740481C1C}">
                <a14:useLocalDpi xmlns:a14="http://schemas.microsoft.com/office/drawing/2010/main" val="0"/>
              </a:ext>
            </a:extLst>
          </a:blip>
          <a:srcRect/>
          <a:stretch/>
        </p:blipFill>
        <p:spPr>
          <a:xfrm>
            <a:off x="246000" y="255600"/>
            <a:ext cx="11700000" cy="6346800"/>
          </a:xfrm>
          <a:prstGeom prst="rect">
            <a:avLst/>
          </a:prstGeom>
        </p:spPr>
      </p:pic>
    </p:spTree>
    <p:extLst>
      <p:ext uri="{BB962C8B-B14F-4D97-AF65-F5344CB8AC3E}">
        <p14:creationId xmlns:p14="http://schemas.microsoft.com/office/powerpoint/2010/main" val="3926628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FD682-DDB1-4223-AE9A-A0A2925FD079}"/>
              </a:ext>
            </a:extLst>
          </p:cNvPr>
          <p:cNvPicPr/>
          <p:nvPr/>
        </p:nvPicPr>
        <p:blipFill>
          <a:blip r:embed="rId2">
            <a:extLst>
              <a:ext uri="{28A0092B-C50C-407E-A947-70E740481C1C}">
                <a14:useLocalDpi xmlns:a14="http://schemas.microsoft.com/office/drawing/2010/main" val="0"/>
              </a:ext>
            </a:extLst>
          </a:blip>
          <a:srcRect/>
          <a:stretch/>
        </p:blipFill>
        <p:spPr>
          <a:xfrm>
            <a:off x="246000" y="255600"/>
            <a:ext cx="11700000" cy="6346800"/>
          </a:xfrm>
          <a:prstGeom prst="rect">
            <a:avLst/>
          </a:prstGeom>
        </p:spPr>
      </p:pic>
    </p:spTree>
    <p:extLst>
      <p:ext uri="{BB962C8B-B14F-4D97-AF65-F5344CB8AC3E}">
        <p14:creationId xmlns:p14="http://schemas.microsoft.com/office/powerpoint/2010/main" val="213556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FAFD4-53FF-48BF-AB5D-5705ACF6790D}"/>
              </a:ext>
            </a:extLst>
          </p:cNvPr>
          <p:cNvPicPr/>
          <p:nvPr/>
        </p:nvPicPr>
        <p:blipFill>
          <a:blip r:embed="rId2">
            <a:extLst>
              <a:ext uri="{28A0092B-C50C-407E-A947-70E740481C1C}">
                <a14:useLocalDpi xmlns:a14="http://schemas.microsoft.com/office/drawing/2010/main" val="0"/>
              </a:ext>
            </a:extLst>
          </a:blip>
          <a:srcRect/>
          <a:stretch/>
        </p:blipFill>
        <p:spPr>
          <a:xfrm>
            <a:off x="426000" y="255600"/>
            <a:ext cx="11340000" cy="6346800"/>
          </a:xfrm>
          <a:prstGeom prst="rect">
            <a:avLst/>
          </a:prstGeom>
        </p:spPr>
      </p:pic>
    </p:spTree>
    <p:extLst>
      <p:ext uri="{BB962C8B-B14F-4D97-AF65-F5344CB8AC3E}">
        <p14:creationId xmlns:p14="http://schemas.microsoft.com/office/powerpoint/2010/main" val="24053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5E966-1D43-4554-8D2C-755678155CB7}"/>
              </a:ext>
            </a:extLst>
          </p:cNvPr>
          <p:cNvPicPr/>
          <p:nvPr/>
        </p:nvPicPr>
        <p:blipFill>
          <a:blip r:embed="rId2">
            <a:extLst>
              <a:ext uri="{28A0092B-C50C-407E-A947-70E740481C1C}">
                <a14:useLocalDpi xmlns:a14="http://schemas.microsoft.com/office/drawing/2010/main" val="0"/>
              </a:ext>
            </a:extLst>
          </a:blip>
          <a:srcRect/>
          <a:stretch/>
        </p:blipFill>
        <p:spPr>
          <a:xfrm>
            <a:off x="66000" y="255600"/>
            <a:ext cx="12060000" cy="6346800"/>
          </a:xfrm>
          <a:prstGeom prst="rect">
            <a:avLst/>
          </a:prstGeom>
        </p:spPr>
      </p:pic>
    </p:spTree>
    <p:extLst>
      <p:ext uri="{BB962C8B-B14F-4D97-AF65-F5344CB8AC3E}">
        <p14:creationId xmlns:p14="http://schemas.microsoft.com/office/powerpoint/2010/main" val="2964865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CD045DF-724B-4E1B-A564-FA7671B32746}"/>
              </a:ext>
            </a:extLst>
          </p:cNvPr>
          <p:cNvSpPr>
            <a:spLocks noGrp="1"/>
          </p:cNvSpPr>
          <p:nvPr>
            <p:ph type="ctrTitle"/>
          </p:nvPr>
        </p:nvSpPr>
        <p:spPr>
          <a:xfrm>
            <a:off x="964788" y="804333"/>
            <a:ext cx="3391900" cy="5249334"/>
          </a:xfrm>
        </p:spPr>
        <p:txBody>
          <a:bodyPr vert="horz" lIns="91440" tIns="45720" rIns="91440" bIns="45720" rtlCol="0" anchor="ctr">
            <a:normAutofit/>
          </a:bodyPr>
          <a:lstStyle/>
          <a:p>
            <a:r>
              <a:rPr lang="en-US" spc="100" dirty="0">
                <a:solidFill>
                  <a:srgbClr val="FFFFFF"/>
                </a:solidFill>
              </a:rPr>
              <a:t>Neoadjuvant Chemotherapy: Rate</a:t>
            </a:r>
          </a:p>
        </p:txBody>
      </p:sp>
      <p:sp>
        <p:nvSpPr>
          <p:cNvPr id="5" name="Subtitle 4">
            <a:extLst>
              <a:ext uri="{FF2B5EF4-FFF2-40B4-BE49-F238E27FC236}">
                <a16:creationId xmlns:a16="http://schemas.microsoft.com/office/drawing/2014/main" id="{DB00AC08-B464-41ED-BB5A-799BF78BEF1B}"/>
              </a:ext>
            </a:extLst>
          </p:cNvPr>
          <p:cNvSpPr>
            <a:spLocks noGrp="1"/>
          </p:cNvSpPr>
          <p:nvPr>
            <p:ph type="subTitle" idx="1"/>
          </p:nvPr>
        </p:nvSpPr>
        <p:spPr>
          <a:xfrm>
            <a:off x="4951048" y="804333"/>
            <a:ext cx="6646592" cy="5249334"/>
          </a:xfrm>
        </p:spPr>
        <p:txBody>
          <a:bodyPr vert="horz" lIns="45720" tIns="45720" rIns="45720" bIns="45720" rtlCol="0" anchor="ctr">
            <a:normAutofit/>
          </a:bodyPr>
          <a:lstStyle/>
          <a:p>
            <a:pPr marL="342900" indent="-342900">
              <a:lnSpc>
                <a:spcPct val="90000"/>
              </a:lnSpc>
              <a:buFont typeface="Arial" panose="020B0604020202020204" pitchFamily="34" charset="0"/>
              <a:buChar char="•"/>
            </a:pPr>
            <a:r>
              <a:rPr lang="en-US" sz="2200" dirty="0">
                <a:solidFill>
                  <a:schemeClr val="tx1"/>
                </a:solidFill>
              </a:rPr>
              <a:t>Australia</a:t>
            </a:r>
            <a:br>
              <a:rPr lang="en-US" sz="2200" dirty="0">
                <a:solidFill>
                  <a:schemeClr val="tx1"/>
                </a:solidFill>
              </a:rPr>
            </a:br>
            <a:r>
              <a:rPr lang="en-US" sz="2200" dirty="0">
                <a:solidFill>
                  <a:schemeClr val="tx1"/>
                </a:solidFill>
              </a:rPr>
              <a:t>3.08% 2011</a:t>
            </a:r>
          </a:p>
          <a:p>
            <a:pPr marL="342900" indent="-342900">
              <a:lnSpc>
                <a:spcPct val="90000"/>
              </a:lnSpc>
              <a:buFont typeface="Arial" panose="020B0604020202020204" pitchFamily="34" charset="0"/>
              <a:buChar char="•"/>
            </a:pPr>
            <a:r>
              <a:rPr lang="en-US" sz="2200" dirty="0">
                <a:solidFill>
                  <a:schemeClr val="tx1"/>
                </a:solidFill>
              </a:rPr>
              <a:t>6.65 % 2016</a:t>
            </a:r>
          </a:p>
          <a:p>
            <a:pPr marL="342900" indent="-342900">
              <a:lnSpc>
                <a:spcPct val="90000"/>
              </a:lnSpc>
              <a:buFont typeface="Arial" panose="020B0604020202020204" pitchFamily="34" charset="0"/>
              <a:buChar char="•"/>
            </a:pPr>
            <a:r>
              <a:rPr lang="en-US" sz="2200" dirty="0">
                <a:solidFill>
                  <a:schemeClr val="tx1"/>
                </a:solidFill>
              </a:rPr>
              <a:t>10.35% HER2+, 9.71% triple negative  (2011-2016)</a:t>
            </a:r>
          </a:p>
          <a:p>
            <a:pPr marL="342900" indent="-342900">
              <a:lnSpc>
                <a:spcPct val="90000"/>
              </a:lnSpc>
              <a:buFont typeface="Arial" panose="020B0604020202020204" pitchFamily="34" charset="0"/>
              <a:buChar char="•"/>
            </a:pPr>
            <a:endParaRPr lang="en-US" sz="2200" dirty="0">
              <a:solidFill>
                <a:schemeClr val="tx1"/>
              </a:solidFill>
            </a:endParaRPr>
          </a:p>
          <a:p>
            <a:pPr marL="342900" indent="-342900">
              <a:lnSpc>
                <a:spcPct val="90000"/>
              </a:lnSpc>
              <a:buFont typeface="Arial" panose="020B0604020202020204" pitchFamily="34" charset="0"/>
              <a:buChar char="•"/>
            </a:pPr>
            <a:r>
              <a:rPr lang="en-US" sz="2200" dirty="0">
                <a:solidFill>
                  <a:schemeClr val="tx1"/>
                </a:solidFill>
              </a:rPr>
              <a:t>US National Cancer Database 24% 2011</a:t>
            </a:r>
          </a:p>
          <a:p>
            <a:pPr marL="342900" indent="-342900">
              <a:lnSpc>
                <a:spcPct val="90000"/>
              </a:lnSpc>
              <a:buFont typeface="Arial" panose="020B0604020202020204" pitchFamily="34" charset="0"/>
              <a:buChar char="•"/>
            </a:pPr>
            <a:r>
              <a:rPr lang="en-US" sz="2200" dirty="0">
                <a:solidFill>
                  <a:schemeClr val="tx1"/>
                </a:solidFill>
              </a:rPr>
              <a:t>Canada 8.53% 2012-14</a:t>
            </a:r>
          </a:p>
          <a:p>
            <a:pPr marL="342900" indent="-342900">
              <a:lnSpc>
                <a:spcPct val="90000"/>
              </a:lnSpc>
              <a:buFont typeface="Arial" panose="020B0604020202020204" pitchFamily="34" charset="0"/>
              <a:buChar char="•"/>
            </a:pPr>
            <a:r>
              <a:rPr lang="en-US" sz="2200" dirty="0">
                <a:solidFill>
                  <a:schemeClr val="tx1"/>
                </a:solidFill>
              </a:rPr>
              <a:t>Dutch National Audit 14% 2015</a:t>
            </a:r>
          </a:p>
          <a:p>
            <a:pPr marL="342900" indent="-342900">
              <a:lnSpc>
                <a:spcPct val="90000"/>
              </a:lnSpc>
              <a:buFont typeface="Arial" panose="020B0604020202020204" pitchFamily="34" charset="0"/>
              <a:buChar char="•"/>
            </a:pPr>
            <a:endParaRPr lang="en-US" sz="2200" dirty="0">
              <a:solidFill>
                <a:schemeClr val="tx1"/>
              </a:solidFill>
            </a:endParaRPr>
          </a:p>
          <a:p>
            <a:pPr marL="342900" indent="-342900">
              <a:lnSpc>
                <a:spcPct val="90000"/>
              </a:lnSpc>
              <a:buFont typeface="Arial" panose="020B0604020202020204" pitchFamily="34" charset="0"/>
              <a:buChar char="•"/>
            </a:pPr>
            <a:r>
              <a:rPr lang="en-US" sz="2200" dirty="0">
                <a:solidFill>
                  <a:schemeClr val="tx1"/>
                </a:solidFill>
              </a:rPr>
              <a:t>What should the figure be?  20%??</a:t>
            </a:r>
          </a:p>
          <a:p>
            <a:pPr marL="342900" indent="-342900">
              <a:lnSpc>
                <a:spcPct val="90000"/>
              </a:lnSpc>
              <a:buFont typeface="Arial" panose="020B0604020202020204" pitchFamily="34" charset="0"/>
              <a:buChar char="•"/>
            </a:pPr>
            <a:r>
              <a:rPr lang="en-US" sz="2200" dirty="0">
                <a:solidFill>
                  <a:schemeClr val="tx1"/>
                </a:solidFill>
              </a:rPr>
              <a:t>	</a:t>
            </a:r>
            <a:br>
              <a:rPr lang="en-US" sz="2200" dirty="0">
                <a:solidFill>
                  <a:schemeClr val="tx1"/>
                </a:solidFill>
              </a:rPr>
            </a:br>
            <a:r>
              <a:rPr lang="en-US" sz="2200" dirty="0">
                <a:solidFill>
                  <a:schemeClr val="tx1"/>
                </a:solidFill>
              </a:rPr>
              <a:t>(</a:t>
            </a:r>
            <a:r>
              <a:rPr lang="en-US" sz="2200" dirty="0" err="1">
                <a:solidFill>
                  <a:schemeClr val="tx1"/>
                </a:solidFill>
              </a:rPr>
              <a:t>Pattiniott</a:t>
            </a:r>
            <a:r>
              <a:rPr lang="en-US" sz="2200" dirty="0">
                <a:solidFill>
                  <a:schemeClr val="tx1"/>
                </a:solidFill>
              </a:rPr>
              <a:t> et al, </a:t>
            </a:r>
            <a:r>
              <a:rPr lang="en-US" sz="2200" i="1" dirty="0">
                <a:solidFill>
                  <a:schemeClr val="tx1"/>
                </a:solidFill>
              </a:rPr>
              <a:t>Ann Breast Surg </a:t>
            </a:r>
            <a:r>
              <a:rPr lang="en-US" sz="2200" dirty="0">
                <a:solidFill>
                  <a:schemeClr val="tx1"/>
                </a:solidFill>
              </a:rPr>
              <a:t>2019)</a:t>
            </a:r>
          </a:p>
          <a:p>
            <a:pPr marL="342900" indent="-342900">
              <a:lnSpc>
                <a:spcPct val="90000"/>
              </a:lnSpc>
              <a:buFont typeface="Arial" panose="020B0604020202020204" pitchFamily="34" charset="0"/>
              <a:buChar char="•"/>
            </a:pPr>
            <a:endParaRPr lang="en-US" sz="2200" dirty="0">
              <a:solidFill>
                <a:schemeClr val="tx1"/>
              </a:solidFill>
            </a:endParaRPr>
          </a:p>
          <a:p>
            <a:pPr marL="342900" indent="-342900">
              <a:lnSpc>
                <a:spcPct val="90000"/>
              </a:lnSpc>
              <a:buFont typeface="Arial" panose="020B0604020202020204" pitchFamily="34" charset="0"/>
              <a:buChar char="•"/>
            </a:pPr>
            <a:r>
              <a:rPr lang="en-US" sz="2200" dirty="0">
                <a:solidFill>
                  <a:schemeClr val="tx1"/>
                </a:solidFill>
              </a:rPr>
              <a:t>CHCH Breast Cancer Registry 14% 2013-18</a:t>
            </a:r>
            <a:endParaRPr lang="en-US" dirty="0">
              <a:solidFill>
                <a:schemeClr val="tx1"/>
              </a:solidFill>
            </a:endParaRPr>
          </a:p>
        </p:txBody>
      </p:sp>
    </p:spTree>
    <p:extLst>
      <p:ext uri="{BB962C8B-B14F-4D97-AF65-F5344CB8AC3E}">
        <p14:creationId xmlns:p14="http://schemas.microsoft.com/office/powerpoint/2010/main" val="493647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AFB512-ECCE-49CE-BE9F-0C6BA0392A3F}"/>
              </a:ext>
            </a:extLst>
          </p:cNvPr>
          <p:cNvPicPr/>
          <p:nvPr/>
        </p:nvPicPr>
        <p:blipFill>
          <a:blip r:embed="rId2">
            <a:extLst>
              <a:ext uri="{28A0092B-C50C-407E-A947-70E740481C1C}">
                <a14:useLocalDpi xmlns:a14="http://schemas.microsoft.com/office/drawing/2010/main" val="0"/>
              </a:ext>
            </a:extLst>
          </a:blip>
          <a:srcRect/>
          <a:stretch/>
        </p:blipFill>
        <p:spPr>
          <a:xfrm>
            <a:off x="247650" y="1136904"/>
            <a:ext cx="11696700" cy="4584192"/>
          </a:xfrm>
          <a:prstGeom prst="rect">
            <a:avLst/>
          </a:prstGeom>
        </p:spPr>
      </p:pic>
    </p:spTree>
    <p:extLst>
      <p:ext uri="{BB962C8B-B14F-4D97-AF65-F5344CB8AC3E}">
        <p14:creationId xmlns:p14="http://schemas.microsoft.com/office/powerpoint/2010/main" val="2032061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2715A-6024-4970-BEF8-39947ADCE6F2}"/>
              </a:ext>
            </a:extLst>
          </p:cNvPr>
          <p:cNvPicPr/>
          <p:nvPr/>
        </p:nvPicPr>
        <p:blipFill>
          <a:blip r:embed="rId2">
            <a:extLst>
              <a:ext uri="{28A0092B-C50C-407E-A947-70E740481C1C}">
                <a14:useLocalDpi xmlns:a14="http://schemas.microsoft.com/office/drawing/2010/main" val="0"/>
              </a:ext>
            </a:extLst>
          </a:blip>
          <a:srcRect/>
          <a:stretch/>
        </p:blipFill>
        <p:spPr>
          <a:xfrm>
            <a:off x="548640" y="608838"/>
            <a:ext cx="11094720" cy="5640324"/>
          </a:xfrm>
          <a:prstGeom prst="rect">
            <a:avLst/>
          </a:prstGeom>
        </p:spPr>
      </p:pic>
    </p:spTree>
    <p:extLst>
      <p:ext uri="{BB962C8B-B14F-4D97-AF65-F5344CB8AC3E}">
        <p14:creationId xmlns:p14="http://schemas.microsoft.com/office/powerpoint/2010/main" val="2283381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23206FD-8779-4DC1-B426-A9CF863F7957}"/>
              </a:ext>
            </a:extLst>
          </p:cNvPr>
          <p:cNvSpPr>
            <a:spLocks noGrp="1"/>
          </p:cNvSpPr>
          <p:nvPr>
            <p:ph type="ctrTitle" idx="4294967295"/>
          </p:nvPr>
        </p:nvSpPr>
        <p:spPr>
          <a:xfrm>
            <a:off x="1024128" y="585216"/>
            <a:ext cx="8018272" cy="1499616"/>
          </a:xfrm>
        </p:spPr>
        <p:txBody>
          <a:bodyPr vert="horz" lIns="91440" tIns="45720" rIns="91440" bIns="45720" rtlCol="0" anchor="ctr">
            <a:normAutofit/>
          </a:bodyPr>
          <a:lstStyle/>
          <a:p>
            <a:r>
              <a:rPr lang="en-US" dirty="0"/>
              <a:t>NACT: The work up</a:t>
            </a:r>
          </a:p>
        </p:txBody>
      </p:sp>
      <p:sp>
        <p:nvSpPr>
          <p:cNvPr id="3" name="Subtitle 2">
            <a:extLst>
              <a:ext uri="{FF2B5EF4-FFF2-40B4-BE49-F238E27FC236}">
                <a16:creationId xmlns:a16="http://schemas.microsoft.com/office/drawing/2014/main" id="{EF25A8D5-3E27-4E90-98AC-1FD3BE4A5927}"/>
              </a:ext>
            </a:extLst>
          </p:cNvPr>
          <p:cNvSpPr>
            <a:spLocks noGrp="1"/>
          </p:cNvSpPr>
          <p:nvPr>
            <p:ph type="subTitle" idx="4294967295"/>
          </p:nvPr>
        </p:nvSpPr>
        <p:spPr>
          <a:xfrm>
            <a:off x="1024128" y="2285999"/>
            <a:ext cx="8018271" cy="4138263"/>
          </a:xfrm>
        </p:spPr>
        <p:txBody>
          <a:bodyPr vert="horz" lIns="45720" tIns="45720" rIns="45720" bIns="45720" rtlCol="0">
            <a:normAutofit/>
          </a:bodyPr>
          <a:lstStyle/>
          <a:p>
            <a:pPr marL="457200" indent="-457200">
              <a:buFont typeface="+mj-lt"/>
              <a:buAutoNum type="arabicPeriod"/>
            </a:pPr>
            <a:r>
              <a:rPr lang="en-US" dirty="0"/>
              <a:t>Mammogram</a:t>
            </a:r>
          </a:p>
          <a:p>
            <a:pPr marL="457200" indent="-457200">
              <a:buFont typeface="+mj-lt"/>
              <a:buAutoNum type="arabicPeriod"/>
            </a:pPr>
            <a:r>
              <a:rPr lang="en-US" dirty="0"/>
              <a:t>Ultrasound - Core Bx mass + receptors + Her 2 </a:t>
            </a:r>
          </a:p>
          <a:p>
            <a:pPr marL="457200" indent="-457200">
              <a:buFont typeface="+mj-lt"/>
              <a:buAutoNum type="arabicPeriod"/>
            </a:pPr>
            <a:r>
              <a:rPr lang="en-US" dirty="0"/>
              <a:t>Core distant disease (US or stereo), often after MRI</a:t>
            </a:r>
          </a:p>
          <a:p>
            <a:pPr marL="457200" indent="-457200">
              <a:buFont typeface="+mj-lt"/>
              <a:buAutoNum type="arabicPeriod"/>
            </a:pPr>
            <a:r>
              <a:rPr lang="en-US" dirty="0"/>
              <a:t>US axilla – FNA/core abnormal nodes</a:t>
            </a:r>
          </a:p>
          <a:p>
            <a:pPr marL="457200" indent="-457200">
              <a:buFont typeface="+mj-lt"/>
              <a:buAutoNum type="arabicPeriod"/>
            </a:pPr>
            <a:r>
              <a:rPr lang="en-US" dirty="0"/>
              <a:t>Clip - breast Ca and increasing clip abnormal node(s)</a:t>
            </a:r>
          </a:p>
          <a:p>
            <a:pPr marL="457200" indent="-457200">
              <a:buFont typeface="+mj-lt"/>
              <a:buAutoNum type="arabicPeriod"/>
            </a:pPr>
            <a:r>
              <a:rPr lang="en-US" dirty="0"/>
              <a:t>MRI breast – younger, higher density, extent of Ca/ DCIS?, extent of lymphadenopathy?, check contralateral breast</a:t>
            </a:r>
          </a:p>
          <a:p>
            <a:pPr marL="457200" indent="-457200">
              <a:buFont typeface="+mj-lt"/>
              <a:buAutoNum type="arabicPeriod"/>
            </a:pPr>
            <a:r>
              <a:rPr lang="en-US" dirty="0"/>
              <a:t>+/- Staging – FDG PET, or CT/bone scan, routine bloods</a:t>
            </a:r>
          </a:p>
          <a:p>
            <a:pPr marL="457200" indent="-457200">
              <a:buFont typeface="+mj-lt"/>
              <a:buAutoNum type="arabicPeriod"/>
            </a:pPr>
            <a:r>
              <a:rPr lang="en-US" dirty="0"/>
              <a:t>MDM</a:t>
            </a:r>
          </a:p>
          <a:p>
            <a:pPr marL="457200" indent="-457200">
              <a:buFont typeface="+mj-lt"/>
              <a:buAutoNum type="arabicPeriod"/>
            </a:pPr>
            <a:endParaRPr lang="en-US" dirty="0"/>
          </a:p>
          <a:p>
            <a:pPr marL="342900" indent="-34290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35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6555A-F43E-4D84-BE82-3D873193FA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4764" y="1445895"/>
            <a:ext cx="8323577" cy="5048250"/>
          </a:xfrm>
          <a:prstGeom prst="rect">
            <a:avLst/>
          </a:prstGeom>
        </p:spPr>
      </p:pic>
      <p:sp>
        <p:nvSpPr>
          <p:cNvPr id="2" name="Title 1">
            <a:extLst>
              <a:ext uri="{FF2B5EF4-FFF2-40B4-BE49-F238E27FC236}">
                <a16:creationId xmlns:a16="http://schemas.microsoft.com/office/drawing/2014/main" id="{00E515F3-6898-4A17-B75E-478158A05806}"/>
              </a:ext>
            </a:extLst>
          </p:cNvPr>
          <p:cNvSpPr>
            <a:spLocks noGrp="1"/>
          </p:cNvSpPr>
          <p:nvPr>
            <p:ph type="title"/>
          </p:nvPr>
        </p:nvSpPr>
        <p:spPr/>
        <p:txBody>
          <a:bodyPr/>
          <a:lstStyle/>
          <a:p>
            <a:r>
              <a:rPr lang="en-NZ" dirty="0"/>
              <a:t>Pre NACT</a:t>
            </a:r>
          </a:p>
        </p:txBody>
      </p:sp>
    </p:spTree>
    <p:extLst>
      <p:ext uri="{BB962C8B-B14F-4D97-AF65-F5344CB8AC3E}">
        <p14:creationId xmlns:p14="http://schemas.microsoft.com/office/powerpoint/2010/main" val="239410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5BFB19-669B-436A-9E38-5011D6F93B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5214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413DE7D-4710-463F-9A37-FC3DA82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127" y="826324"/>
            <a:ext cx="9813205" cy="5214280"/>
          </a:xfrm>
          <a:prstGeom prst="rect">
            <a:avLst/>
          </a:prstGeom>
          <a:solidFill>
            <a:srgbClr val="FFFFFF"/>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514D6D-5648-49DA-9B19-992DF12780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8647" y="1151698"/>
            <a:ext cx="7284163" cy="4563528"/>
          </a:xfrm>
          <a:prstGeom prst="rect">
            <a:avLst/>
          </a:prstGeom>
        </p:spPr>
      </p:pic>
    </p:spTree>
    <p:extLst>
      <p:ext uri="{BB962C8B-B14F-4D97-AF65-F5344CB8AC3E}">
        <p14:creationId xmlns:p14="http://schemas.microsoft.com/office/powerpoint/2010/main" val="9781000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3711</TotalTime>
  <Words>2488</Words>
  <Application>Microsoft Office PowerPoint</Application>
  <PresentationFormat>Widescreen</PresentationFormat>
  <Paragraphs>205</Paragraphs>
  <Slides>61</Slides>
  <Notes>16</Notes>
  <HiddenSlides>9</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61</vt:i4>
      </vt:variant>
    </vt:vector>
  </HeadingPairs>
  <TitlesOfParts>
    <vt:vector size="70" baseType="lpstr">
      <vt:lpstr>Arial</vt:lpstr>
      <vt:lpstr>Calibri</vt:lpstr>
      <vt:lpstr>Times New Roman</vt:lpstr>
      <vt:lpstr>TimesNewRomanPSMT</vt:lpstr>
      <vt:lpstr>Tw Cen MT</vt:lpstr>
      <vt:lpstr>Tw Cen MT Condensed</vt:lpstr>
      <vt:lpstr>Wingdings 3</vt:lpstr>
      <vt:lpstr>Integral</vt:lpstr>
      <vt:lpstr>1_Integral</vt:lpstr>
      <vt:lpstr>PowerPoint Presentation</vt:lpstr>
      <vt:lpstr>PowerPoint Presentation</vt:lpstr>
      <vt:lpstr>Neoadjuvant Chemotherapy - Rationale</vt:lpstr>
      <vt:lpstr>Neoadjuvant Chemotherapy – Which patients?</vt:lpstr>
      <vt:lpstr>Neoadjuvant Chemotherapy - Limitations</vt:lpstr>
      <vt:lpstr>Neoadjuvant Chemotherapy: Rate</vt:lpstr>
      <vt:lpstr>NACT: The work up</vt:lpstr>
      <vt:lpstr>Pre NACT</vt:lpstr>
      <vt:lpstr>PowerPoint Presentation</vt:lpstr>
      <vt:lpstr>Imaging and Surgical Decisions:  NACT</vt:lpstr>
      <vt:lpstr>PowerPoint Presentation</vt:lpstr>
      <vt:lpstr>PowerPoint Presentation</vt:lpstr>
      <vt:lpstr>Adriamycin (Anthracycline), cyclophosphamide --- (AC) + Paclitaxel (Taxane)  5-fluorouracil, epirubicin (Anthracycline),cyclophosphamide -- (FEC) + Docetaxel (Taxane)  + Trastuzamab +/- (pertuzumab – not funded in NZ) - 1 year  St Gallen and ESMO recommend dual trastuzumab + pertuzumab if higher risk disease, node +ve, hormone receptor negative. Phase 2 clinical trials show superior efficacy  </vt:lpstr>
      <vt:lpstr>Response Rate Complete, partial, stable, progression</vt:lpstr>
      <vt:lpstr>HER2+</vt:lpstr>
      <vt:lpstr>PowerPoint Presentation</vt:lpstr>
      <vt:lpstr>PowerPoint Presentation</vt:lpstr>
      <vt:lpstr>EBC HER2-Positive: Treatment Options 2020 (cont)</vt:lpstr>
      <vt:lpstr>A new meta-analysis addressing many of the concerns of sceptics to neoadjuvant Chemotherapy</vt:lpstr>
      <vt:lpstr>PowerPoint Presentation</vt:lpstr>
      <vt:lpstr>Relationship between pCR and Event free survival: Spring L et al </vt:lpstr>
      <vt:lpstr>Event Free Survival Path CR vs Residual Disease: Subtypes</vt:lpstr>
      <vt:lpstr>PowerPoint Presentation</vt:lpstr>
      <vt:lpstr>PowerPoint Presentation</vt:lpstr>
      <vt:lpstr>PowerPoint Presentation</vt:lpstr>
      <vt:lpstr>When to give additional chemotherapy?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Philippa Mercer</dc:creator>
  <cp:lastModifiedBy>Helen Glasgow</cp:lastModifiedBy>
  <cp:revision>127</cp:revision>
  <dcterms:created xsi:type="dcterms:W3CDTF">2021-03-07T08:46:11Z</dcterms:created>
  <dcterms:modified xsi:type="dcterms:W3CDTF">2021-04-11T22:35:48Z</dcterms:modified>
</cp:coreProperties>
</file>