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5" r:id="rId8"/>
    <p:sldId id="261" r:id="rId9"/>
    <p:sldId id="262" r:id="rId10"/>
    <p:sldId id="266" r:id="rId11"/>
    <p:sldId id="268" r:id="rId12"/>
    <p:sldId id="263" r:id="rId13"/>
    <p:sldId id="264"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E5967F9-C662-4674-AC67-8E6D835FA7BF}" type="datetimeFigureOut">
              <a:rPr lang="en-NZ" smtClean="0"/>
              <a:t>20/03/2021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311801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E5967F9-C662-4674-AC67-8E6D835FA7BF}" type="datetimeFigureOut">
              <a:rPr lang="en-NZ" smtClean="0"/>
              <a:t>20/03/2021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249930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E5967F9-C662-4674-AC67-8E6D835FA7BF}" type="datetimeFigureOut">
              <a:rPr lang="en-NZ" smtClean="0"/>
              <a:t>20/03/2021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374147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E5967F9-C662-4674-AC67-8E6D835FA7BF}" type="datetimeFigureOut">
              <a:rPr lang="en-NZ" smtClean="0"/>
              <a:t>20/03/2021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34085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967F9-C662-4674-AC67-8E6D835FA7BF}" type="datetimeFigureOut">
              <a:rPr lang="en-NZ" smtClean="0"/>
              <a:t>20/03/2021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87948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E5967F9-C662-4674-AC67-8E6D835FA7BF}" type="datetimeFigureOut">
              <a:rPr lang="en-NZ" smtClean="0"/>
              <a:t>20/03/2021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40834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E5967F9-C662-4674-AC67-8E6D835FA7BF}" type="datetimeFigureOut">
              <a:rPr lang="en-NZ" smtClean="0"/>
              <a:t>20/03/2021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201808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E5967F9-C662-4674-AC67-8E6D835FA7BF}" type="datetimeFigureOut">
              <a:rPr lang="en-NZ" smtClean="0"/>
              <a:t>20/03/2021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116839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967F9-C662-4674-AC67-8E6D835FA7BF}" type="datetimeFigureOut">
              <a:rPr lang="en-NZ" smtClean="0"/>
              <a:t>20/03/2021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425991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967F9-C662-4674-AC67-8E6D835FA7BF}" type="datetimeFigureOut">
              <a:rPr lang="en-NZ" smtClean="0"/>
              <a:t>20/03/2021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298246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967F9-C662-4674-AC67-8E6D835FA7BF}" type="datetimeFigureOut">
              <a:rPr lang="en-NZ" smtClean="0"/>
              <a:t>20/03/2021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1D82AE-9864-4B4A-B16A-798E6B2C7D1F}" type="slidenum">
              <a:rPr lang="en-NZ" smtClean="0"/>
              <a:t>‹#›</a:t>
            </a:fld>
            <a:endParaRPr lang="en-NZ"/>
          </a:p>
        </p:txBody>
      </p:sp>
    </p:spTree>
    <p:extLst>
      <p:ext uri="{BB962C8B-B14F-4D97-AF65-F5344CB8AC3E}">
        <p14:creationId xmlns:p14="http://schemas.microsoft.com/office/powerpoint/2010/main" val="147106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967F9-C662-4674-AC67-8E6D835FA7BF}" type="datetimeFigureOut">
              <a:rPr lang="en-NZ" smtClean="0"/>
              <a:t>20/03/2021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D82AE-9864-4B4A-B16A-798E6B2C7D1F}" type="slidenum">
              <a:rPr lang="en-NZ" smtClean="0"/>
              <a:t>‹#›</a:t>
            </a:fld>
            <a:endParaRPr lang="en-NZ"/>
          </a:p>
        </p:txBody>
      </p:sp>
    </p:spTree>
    <p:extLst>
      <p:ext uri="{BB962C8B-B14F-4D97-AF65-F5344CB8AC3E}">
        <p14:creationId xmlns:p14="http://schemas.microsoft.com/office/powerpoint/2010/main" val="220923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Skin Pathology</a:t>
            </a:r>
            <a:endParaRPr lang="en-NZ" dirty="0"/>
          </a:p>
        </p:txBody>
      </p:sp>
    </p:spTree>
    <p:extLst>
      <p:ext uri="{BB962C8B-B14F-4D97-AF65-F5344CB8AC3E}">
        <p14:creationId xmlns:p14="http://schemas.microsoft.com/office/powerpoint/2010/main" val="9878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4248472"/>
          </a:xfrm>
        </p:spPr>
        <p:txBody>
          <a:bodyPr>
            <a:normAutofit fontScale="90000"/>
          </a:bodyPr>
          <a:lstStyle/>
          <a:p>
            <a:pPr algn="l"/>
            <a:r>
              <a:rPr lang="en-AU" sz="3600" dirty="0" smtClean="0">
                <a:solidFill>
                  <a:srgbClr val="C00000"/>
                </a:solidFill>
              </a:rPr>
              <a:t>			For </a:t>
            </a:r>
            <a:r>
              <a:rPr lang="en-AU" sz="3600" dirty="0">
                <a:solidFill>
                  <a:srgbClr val="C00000"/>
                </a:solidFill>
              </a:rPr>
              <a:t>your Learning</a:t>
            </a:r>
            <a:r>
              <a:rPr lang="en-AU" sz="2800" dirty="0">
                <a:solidFill>
                  <a:srgbClr val="C00000"/>
                </a:solidFill>
              </a:rPr>
              <a:t/>
            </a:r>
            <a:br>
              <a:rPr lang="en-AU" sz="2800" dirty="0">
                <a:solidFill>
                  <a:srgbClr val="C00000"/>
                </a:solidFill>
              </a:rPr>
            </a:br>
            <a:r>
              <a:rPr lang="en-AU" sz="2800" dirty="0" smtClean="0">
                <a:solidFill>
                  <a:srgbClr val="C00000"/>
                </a:solidFill>
              </a:rPr>
              <a:t/>
            </a:r>
            <a:br>
              <a:rPr lang="en-AU" sz="2800" dirty="0" smtClean="0">
                <a:solidFill>
                  <a:srgbClr val="C00000"/>
                </a:solidFill>
              </a:rPr>
            </a:br>
            <a:r>
              <a:rPr lang="en-AU" sz="2800" b="1" u="sng" dirty="0" smtClean="0"/>
              <a:t>Thickness</a:t>
            </a:r>
            <a:r>
              <a:rPr lang="en-AU" sz="2800" b="1" dirty="0" smtClean="0"/>
              <a:t>					</a:t>
            </a:r>
            <a:r>
              <a:rPr lang="en-AU" sz="2800" dirty="0"/>
              <a:t> </a:t>
            </a:r>
            <a:r>
              <a:rPr lang="en-AU" sz="2800" b="1" u="sng" dirty="0"/>
              <a:t>safety margin </a:t>
            </a:r>
            <a:r>
              <a:rPr lang="en-AU" sz="2800" dirty="0"/>
              <a:t/>
            </a:r>
            <a:br>
              <a:rPr lang="en-AU" sz="2800" dirty="0"/>
            </a:br>
            <a:r>
              <a:rPr lang="en-AU" sz="2800" dirty="0" smtClean="0"/>
              <a:t/>
            </a:r>
            <a:br>
              <a:rPr lang="en-AU" sz="2800" dirty="0" smtClean="0"/>
            </a:br>
            <a:r>
              <a:rPr lang="en-AU" sz="2800" dirty="0" smtClean="0"/>
              <a:t>In situ</a:t>
            </a:r>
            <a:r>
              <a:rPr lang="en-AU" sz="2800" dirty="0"/>
              <a:t>:	</a:t>
            </a:r>
            <a:r>
              <a:rPr lang="en-AU" sz="2800" dirty="0" smtClean="0"/>
              <a:t>		     ……………….		5mm</a:t>
            </a:r>
            <a:r>
              <a:rPr lang="en-NZ" sz="2800" dirty="0"/>
              <a:t/>
            </a:r>
            <a:br>
              <a:rPr lang="en-NZ" sz="2800" dirty="0"/>
            </a:br>
            <a:r>
              <a:rPr lang="en-NZ" sz="2800" dirty="0" smtClean="0"/>
              <a:t/>
            </a:r>
            <a:br>
              <a:rPr lang="en-NZ" sz="2800" dirty="0" smtClean="0"/>
            </a:br>
            <a:r>
              <a:rPr lang="en-AU" sz="2800" dirty="0" smtClean="0"/>
              <a:t>Invasive </a:t>
            </a:r>
            <a:r>
              <a:rPr lang="en-AU" sz="2800" dirty="0"/>
              <a:t>&lt; </a:t>
            </a:r>
            <a:r>
              <a:rPr lang="en-AU" sz="2800" dirty="0" smtClean="0"/>
              <a:t>1mm	      ……………….		10mm</a:t>
            </a:r>
            <a:r>
              <a:rPr lang="en-NZ" sz="2800" dirty="0"/>
              <a:t/>
            </a:r>
            <a:br>
              <a:rPr lang="en-NZ" sz="2800" dirty="0"/>
            </a:br>
            <a:r>
              <a:rPr lang="en-NZ" sz="2800" dirty="0" smtClean="0"/>
              <a:t/>
            </a:r>
            <a:br>
              <a:rPr lang="en-NZ" sz="2800" dirty="0" smtClean="0"/>
            </a:br>
            <a:r>
              <a:rPr lang="en-AU" sz="2800" dirty="0" smtClean="0"/>
              <a:t>Invasive </a:t>
            </a:r>
            <a:r>
              <a:rPr lang="en-AU" sz="2800" dirty="0"/>
              <a:t>1mm </a:t>
            </a:r>
            <a:r>
              <a:rPr lang="en-AU" sz="2800" dirty="0" smtClean="0"/>
              <a:t>&amp; more    ……………….		20mm + SLN</a:t>
            </a:r>
            <a:r>
              <a:rPr lang="en-NZ" dirty="0"/>
              <a:t/>
            </a:r>
            <a:br>
              <a:rPr lang="en-NZ" dirty="0"/>
            </a:br>
            <a:endParaRPr lang="en-NZ" dirty="0"/>
          </a:p>
        </p:txBody>
      </p:sp>
    </p:spTree>
    <p:extLst>
      <p:ext uri="{BB962C8B-B14F-4D97-AF65-F5344CB8AC3E}">
        <p14:creationId xmlns:p14="http://schemas.microsoft.com/office/powerpoint/2010/main" val="113661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064896" cy="1647056"/>
          </a:xfrm>
        </p:spPr>
        <p:txBody>
          <a:bodyPr>
            <a:normAutofit fontScale="90000"/>
          </a:bodyPr>
          <a:lstStyle/>
          <a:p>
            <a:r>
              <a:rPr lang="en-NZ" b="1" dirty="0" smtClean="0"/>
              <a:t>Q7: What are the risk factors for developing melanoma</a:t>
            </a:r>
            <a:r>
              <a:rPr lang="en-NZ" dirty="0"/>
              <a:t>?</a:t>
            </a:r>
            <a:r>
              <a:rPr lang="en-NZ" dirty="0" smtClean="0"/>
              <a:t/>
            </a:r>
            <a:br>
              <a:rPr lang="en-NZ" dirty="0" smtClean="0"/>
            </a:br>
            <a:endParaRPr lang="en-NZ" dirty="0"/>
          </a:p>
        </p:txBody>
      </p:sp>
    </p:spTree>
    <p:extLst>
      <p:ext uri="{BB962C8B-B14F-4D97-AF65-F5344CB8AC3E}">
        <p14:creationId xmlns:p14="http://schemas.microsoft.com/office/powerpoint/2010/main" val="140086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8229600" cy="2223120"/>
          </a:xfrm>
        </p:spPr>
        <p:txBody>
          <a:bodyPr>
            <a:normAutofit fontScale="90000"/>
          </a:bodyPr>
          <a:lstStyle/>
          <a:p>
            <a:r>
              <a:rPr lang="en-AU" b="1" dirty="0" smtClean="0"/>
              <a:t>Q8: </a:t>
            </a:r>
            <a:r>
              <a:rPr lang="en-AU" b="1" dirty="0"/>
              <a:t>Point out what are the risk factors you look for in the </a:t>
            </a:r>
            <a:r>
              <a:rPr lang="en-AU" b="1" dirty="0" smtClean="0"/>
              <a:t>histology report shown next?</a:t>
            </a:r>
            <a:r>
              <a:rPr lang="en-NZ" dirty="0"/>
              <a:t/>
            </a:r>
            <a:br>
              <a:rPr lang="en-NZ" dirty="0"/>
            </a:br>
            <a:endParaRPr lang="en-NZ" dirty="0"/>
          </a:p>
        </p:txBody>
      </p:sp>
    </p:spTree>
    <p:extLst>
      <p:ext uri="{BB962C8B-B14F-4D97-AF65-F5344CB8AC3E}">
        <p14:creationId xmlns:p14="http://schemas.microsoft.com/office/powerpoint/2010/main" val="94380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pPr algn="l"/>
            <a:r>
              <a:rPr lang="en-AU" sz="2000" dirty="0" smtClean="0"/>
              <a:t>CLINICAL </a:t>
            </a:r>
            <a:r>
              <a:rPr lang="en-AU" sz="2000" dirty="0"/>
              <a:t>DETAILS Pigmented lesion. </a:t>
            </a:r>
            <a:r>
              <a:rPr lang="en-NZ" sz="2000" dirty="0"/>
              <a:t/>
            </a:r>
            <a:br>
              <a:rPr lang="en-NZ" sz="2000" dirty="0"/>
            </a:br>
            <a:r>
              <a:rPr lang="en-AU" sz="2000" dirty="0"/>
              <a:t> </a:t>
            </a:r>
            <a:r>
              <a:rPr lang="en-NZ" sz="2000" dirty="0"/>
              <a:t/>
            </a:r>
            <a:br>
              <a:rPr lang="en-NZ" sz="2000" dirty="0"/>
            </a:br>
            <a:r>
              <a:rPr lang="en-AU" sz="2000" dirty="0"/>
              <a:t> </a:t>
            </a:r>
            <a:r>
              <a:rPr lang="en-AU" sz="2000" dirty="0" smtClean="0"/>
              <a:t>MICROSCOPY </a:t>
            </a:r>
            <a:r>
              <a:rPr lang="en-AU" sz="2000" dirty="0"/>
              <a:t>Sections of skin show superficial spreading melanoma, Clark level 3, Breslow's thickness 0.40mm. </a:t>
            </a:r>
            <a:r>
              <a:rPr lang="en-NZ" sz="2000" dirty="0"/>
              <a:t/>
            </a:r>
            <a:br>
              <a:rPr lang="en-NZ" sz="2000" dirty="0"/>
            </a:br>
            <a:r>
              <a:rPr lang="en-AU" sz="2000" dirty="0"/>
              <a:t> </a:t>
            </a:r>
            <a:r>
              <a:rPr lang="en-NZ" sz="2000" dirty="0"/>
              <a:t/>
            </a:r>
            <a:br>
              <a:rPr lang="en-NZ" sz="2000" dirty="0"/>
            </a:br>
            <a:r>
              <a:rPr lang="en-AU" sz="2000" dirty="0"/>
              <a:t>There is a crowded proliferation of melanocytes along the dermal epidermal junction, which extend into and fill the papillary dermis. </a:t>
            </a:r>
            <a:r>
              <a:rPr lang="en-NZ" sz="2000" dirty="0"/>
              <a:t/>
            </a:r>
            <a:br>
              <a:rPr lang="en-NZ" sz="2000" dirty="0"/>
            </a:br>
            <a:r>
              <a:rPr lang="en-AU" sz="2000" dirty="0"/>
              <a:t>Melanocytes have an epithelioid appearance and show sustained significant cytological atypia. </a:t>
            </a:r>
            <a:r>
              <a:rPr lang="en-NZ" sz="2000" dirty="0"/>
              <a:t/>
            </a:r>
            <a:br>
              <a:rPr lang="en-NZ" sz="2000" dirty="0"/>
            </a:br>
            <a:r>
              <a:rPr lang="en-AU" sz="2000" dirty="0"/>
              <a:t>Dermal mitoses are not identified. There is no ulceration or evidence of regression. Lymphovascular space invasion is not seen. There is no </a:t>
            </a:r>
            <a:r>
              <a:rPr lang="en-AU" sz="2000" dirty="0" err="1"/>
              <a:t>neurotropism</a:t>
            </a:r>
            <a:r>
              <a:rPr lang="en-AU" sz="2000" dirty="0"/>
              <a:t>. There is no desmoplastic melanoma. There are no microsatellite lesions. There is no co-existent benign melanocytic lesion. </a:t>
            </a:r>
            <a:r>
              <a:rPr lang="en-NZ" sz="2000" dirty="0"/>
              <a:t/>
            </a:r>
            <a:br>
              <a:rPr lang="en-NZ" sz="2000" dirty="0"/>
            </a:br>
            <a:r>
              <a:rPr lang="en-AU" sz="2000" dirty="0"/>
              <a:t> </a:t>
            </a:r>
            <a:r>
              <a:rPr lang="en-NZ" sz="2000" dirty="0"/>
              <a:t/>
            </a:r>
            <a:br>
              <a:rPr lang="en-NZ" sz="2000" dirty="0"/>
            </a:br>
            <a:r>
              <a:rPr lang="en-AU" sz="2000" dirty="0"/>
              <a:t>Surgical </a:t>
            </a:r>
            <a:r>
              <a:rPr lang="en-AU" sz="2000" dirty="0" smtClean="0"/>
              <a:t>margins: </a:t>
            </a:r>
            <a:r>
              <a:rPr lang="en-AU" sz="2000" dirty="0"/>
              <a:t>Excision margins are free of malignancy in these sections. In-situ melanoma - peripheral margin 1.5mm. Invasive melanoma - peripheral margin 2.5mm, deep margin &gt;5mm. </a:t>
            </a:r>
            <a:endParaRPr lang="en-NZ" sz="2000" dirty="0"/>
          </a:p>
        </p:txBody>
      </p:sp>
    </p:spTree>
    <p:extLst>
      <p:ext uri="{BB962C8B-B14F-4D97-AF65-F5344CB8AC3E}">
        <p14:creationId xmlns:p14="http://schemas.microsoft.com/office/powerpoint/2010/main" val="65529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1143000"/>
          </a:xfrm>
        </p:spPr>
        <p:txBody>
          <a:bodyPr>
            <a:normAutofit fontScale="90000"/>
          </a:bodyPr>
          <a:lstStyle/>
          <a:p>
            <a:r>
              <a:rPr lang="en-NZ" b="1" dirty="0" smtClean="0"/>
              <a:t>Q9:</a:t>
            </a:r>
            <a:br>
              <a:rPr lang="en-NZ" b="1" dirty="0" smtClean="0"/>
            </a:br>
            <a:r>
              <a:rPr lang="en-NZ" b="1" dirty="0" smtClean="0"/>
              <a:t>What do you think this is?</a:t>
            </a:r>
            <a:br>
              <a:rPr lang="en-NZ" b="1" dirty="0" smtClean="0"/>
            </a:br>
            <a:r>
              <a:rPr lang="en-NZ" b="1" dirty="0"/>
              <a:t/>
            </a:r>
            <a:br>
              <a:rPr lang="en-NZ" b="1" dirty="0"/>
            </a:br>
            <a:endParaRPr lang="en-NZ" b="1" dirty="0"/>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988840"/>
            <a:ext cx="3024336" cy="4032448"/>
          </a:xfrm>
          <a:prstGeom prst="rect">
            <a:avLst/>
          </a:prstGeom>
        </p:spPr>
      </p:pic>
    </p:spTree>
    <p:extLst>
      <p:ext uri="{BB962C8B-B14F-4D97-AF65-F5344CB8AC3E}">
        <p14:creationId xmlns:p14="http://schemas.microsoft.com/office/powerpoint/2010/main" val="118844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76872"/>
            <a:ext cx="5266928" cy="2088232"/>
          </a:xfrm>
        </p:spPr>
        <p:txBody>
          <a:bodyPr>
            <a:normAutofit/>
          </a:bodyPr>
          <a:lstStyle/>
          <a:p>
            <a:r>
              <a:rPr lang="en-NZ" sz="3200" dirty="0" smtClean="0"/>
              <a:t>Q10: How would you manage this patient and what are the treatment options</a:t>
            </a:r>
            <a:endParaRPr lang="en-NZ" sz="3200" dirty="0"/>
          </a:p>
        </p:txBody>
      </p:sp>
      <p:pic>
        <p:nvPicPr>
          <p:cNvPr id="5"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52120" y="1196752"/>
            <a:ext cx="2821286" cy="3764016"/>
          </a:xfrm>
        </p:spPr>
      </p:pic>
    </p:spTree>
    <p:extLst>
      <p:ext uri="{BB962C8B-B14F-4D97-AF65-F5344CB8AC3E}">
        <p14:creationId xmlns:p14="http://schemas.microsoft.com/office/powerpoint/2010/main" val="415480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rmAutofit fontScale="90000"/>
          </a:bodyPr>
          <a:lstStyle/>
          <a:p>
            <a:r>
              <a:rPr lang="en-NZ" b="1" dirty="0" smtClean="0"/>
              <a:t>Q11: What is the BRAF and what is its clinical significance</a:t>
            </a:r>
            <a:endParaRPr lang="en-NZ" b="1" dirty="0"/>
          </a:p>
        </p:txBody>
      </p:sp>
    </p:spTree>
    <p:extLst>
      <p:ext uri="{BB962C8B-B14F-4D97-AF65-F5344CB8AC3E}">
        <p14:creationId xmlns:p14="http://schemas.microsoft.com/office/powerpoint/2010/main" val="150762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576" y="692696"/>
            <a:ext cx="4900536" cy="5328592"/>
          </a:xfrm>
        </p:spPr>
        <p:txBody>
          <a:bodyPr>
            <a:normAutofit fontScale="90000"/>
          </a:bodyPr>
          <a:lstStyle/>
          <a:p>
            <a:pPr lvl="0" fontAlgn="base">
              <a:spcAft>
                <a:spcPct val="0"/>
              </a:spcAft>
            </a:pPr>
            <a:r>
              <a:rPr lang="en-AU" altLang="en-US" sz="3200" dirty="0">
                <a:ea typeface="Times New Roman" pitchFamily="18" charset="0"/>
                <a:cs typeface="Arial" pitchFamily="34" charset="0"/>
              </a:rPr>
              <a:t>Q 12: Describe </a:t>
            </a:r>
            <a:r>
              <a:rPr lang="en-AU" altLang="en-US" sz="3200" dirty="0" smtClean="0">
                <a:ea typeface="Times New Roman" pitchFamily="18" charset="0"/>
                <a:cs typeface="Arial" pitchFamily="34" charset="0"/>
              </a:rPr>
              <a:t>this </a:t>
            </a:r>
            <a:r>
              <a:rPr lang="en-AU" altLang="en-US" sz="3200" dirty="0">
                <a:ea typeface="Times New Roman" pitchFamily="18" charset="0"/>
                <a:cs typeface="Arial" pitchFamily="34" charset="0"/>
              </a:rPr>
              <a:t>lesion and what is your differential diagnosis?</a:t>
            </a:r>
            <a:r>
              <a:rPr lang="en-NZ" altLang="en-US" sz="3200" dirty="0">
                <a:cs typeface="Arial" pitchFamily="34" charset="0"/>
              </a:rPr>
              <a:t/>
            </a:r>
            <a:br>
              <a:rPr lang="en-NZ" altLang="en-US" sz="3200" dirty="0">
                <a:cs typeface="Arial" pitchFamily="34" charset="0"/>
              </a:rPr>
            </a:br>
            <a:r>
              <a:rPr lang="en-AU" altLang="en-US" sz="3200" dirty="0" smtClean="0">
                <a:cs typeface="Arial" pitchFamily="34" charset="0"/>
              </a:rPr>
              <a:t/>
            </a:r>
            <a:br>
              <a:rPr lang="en-AU" altLang="en-US" sz="3200" dirty="0" smtClean="0">
                <a:cs typeface="Arial" pitchFamily="34" charset="0"/>
              </a:rPr>
            </a:br>
            <a:r>
              <a:rPr lang="en-AU" altLang="en-US" sz="3200" dirty="0" smtClean="0">
                <a:ea typeface="Times New Roman" pitchFamily="18" charset="0"/>
                <a:cs typeface="Arial" pitchFamily="34" charset="0"/>
              </a:rPr>
              <a:t>Can </a:t>
            </a:r>
            <a:r>
              <a:rPr lang="en-AU" altLang="en-US" sz="3200" dirty="0">
                <a:ea typeface="Times New Roman" pitchFamily="18" charset="0"/>
                <a:cs typeface="Arial" pitchFamily="34" charset="0"/>
              </a:rPr>
              <a:t>you give a specific diagnosis</a:t>
            </a:r>
            <a:r>
              <a:rPr lang="en-AU" altLang="en-US" sz="3200" dirty="0" smtClean="0">
                <a:ea typeface="Times New Roman" pitchFamily="18" charset="0"/>
                <a:cs typeface="Arial" pitchFamily="34" charset="0"/>
              </a:rPr>
              <a:t>?</a:t>
            </a:r>
            <a:br>
              <a:rPr lang="en-AU" altLang="en-US" sz="3200" dirty="0" smtClean="0">
                <a:ea typeface="Times New Roman" pitchFamily="18" charset="0"/>
                <a:cs typeface="Arial" pitchFamily="34" charset="0"/>
              </a:rPr>
            </a:br>
            <a:r>
              <a:rPr lang="en-AU" altLang="en-US" sz="3200" dirty="0" smtClean="0">
                <a:ea typeface="Times New Roman" pitchFamily="18" charset="0"/>
                <a:cs typeface="Arial" pitchFamily="34" charset="0"/>
              </a:rPr>
              <a:t/>
            </a:r>
            <a:br>
              <a:rPr lang="en-AU" altLang="en-US" sz="3200" dirty="0" smtClean="0">
                <a:ea typeface="Times New Roman" pitchFamily="18" charset="0"/>
                <a:cs typeface="Arial" pitchFamily="34" charset="0"/>
              </a:rPr>
            </a:br>
            <a:r>
              <a:rPr lang="en-AU" altLang="en-US" sz="3200" dirty="0" smtClean="0">
                <a:ea typeface="Times New Roman" pitchFamily="18" charset="0"/>
                <a:cs typeface="Arial" pitchFamily="34" charset="0"/>
              </a:rPr>
              <a:t>Q:13 How would you treat this lesion?</a:t>
            </a:r>
            <a:r>
              <a:rPr lang="en-AU" altLang="en-US" sz="3200" dirty="0">
                <a:ea typeface="Times New Roman" pitchFamily="18" charset="0"/>
                <a:cs typeface="Arial" pitchFamily="34" charset="0"/>
              </a:rPr>
              <a:t/>
            </a:r>
            <a:br>
              <a:rPr lang="en-AU" altLang="en-US" sz="3200" dirty="0">
                <a:ea typeface="Times New Roman" pitchFamily="18" charset="0"/>
                <a:cs typeface="Arial" pitchFamily="34" charset="0"/>
              </a:rPr>
            </a:br>
            <a:r>
              <a:rPr lang="en-NZ" altLang="en-US" sz="3200" dirty="0">
                <a:cs typeface="Arial" pitchFamily="34" charset="0"/>
              </a:rPr>
              <a:t/>
            </a:r>
            <a:br>
              <a:rPr lang="en-NZ" altLang="en-US" sz="3200" dirty="0">
                <a:cs typeface="Arial" pitchFamily="34" charset="0"/>
              </a:rPr>
            </a:br>
            <a:endParaRPr lang="en-NZ" sz="3200" dirty="0"/>
          </a:p>
        </p:txBody>
      </p:sp>
      <p:sp>
        <p:nvSpPr>
          <p:cNvPr id="3" name="Content Placeholder 2"/>
          <p:cNvSpPr>
            <a:spLocks noGrp="1"/>
          </p:cNvSpPr>
          <p:nvPr>
            <p:ph idx="1"/>
          </p:nvPr>
        </p:nvSpPr>
        <p:spPr/>
        <p:txBody>
          <a:bodyPr/>
          <a:lstStyle/>
          <a:p>
            <a:pPr marL="0" indent="0">
              <a:buNone/>
            </a:pPr>
            <a:r>
              <a:rPr lang="en-NZ" dirty="0">
                <a:solidFill>
                  <a:schemeClr val="bg1"/>
                </a:solidFill>
              </a:rPr>
              <a:t>.</a:t>
            </a:r>
          </a:p>
        </p:txBody>
      </p:sp>
      <p:pic>
        <p:nvPicPr>
          <p:cNvPr id="1025" name="Picture 2" descr="Picture of Basal Cell Carcinoma: Advanced Nodular BCC  &#10;"/>
          <p:cNvPicPr>
            <a:picLocks noChangeAspect="1" noChangeArrowheads="1"/>
          </p:cNvPicPr>
          <p:nvPr/>
        </p:nvPicPr>
        <p:blipFill rotWithShape="1">
          <a:blip r:embed="rId2">
            <a:extLst>
              <a:ext uri="{28A0092B-C50C-407E-A947-70E740481C1C}">
                <a14:useLocalDpi xmlns:a14="http://schemas.microsoft.com/office/drawing/2010/main" val="0"/>
              </a:ext>
            </a:extLst>
          </a:blip>
          <a:srcRect l="31155" r="-1"/>
          <a:stretch/>
        </p:blipFill>
        <p:spPr bwMode="auto">
          <a:xfrm>
            <a:off x="5550568" y="1785367"/>
            <a:ext cx="3017368" cy="27935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908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772816"/>
            <a:ext cx="6480720" cy="1569660"/>
          </a:xfrm>
          <a:prstGeom prst="rect">
            <a:avLst/>
          </a:prstGeom>
        </p:spPr>
        <p:txBody>
          <a:bodyPr wrap="square">
            <a:spAutoFit/>
          </a:bodyPr>
          <a:lstStyle/>
          <a:p>
            <a:r>
              <a:rPr lang="en-AU" sz="3200" b="1" dirty="0">
                <a:latin typeface="+mj-lt"/>
              </a:rPr>
              <a:t>Q:14 what are the different modalities used for the </a:t>
            </a:r>
            <a:r>
              <a:rPr lang="en-AU" sz="3200" b="1" dirty="0" smtClean="0">
                <a:latin typeface="+mj-lt"/>
              </a:rPr>
              <a:t>treatment of </a:t>
            </a:r>
            <a:r>
              <a:rPr lang="en-AU" sz="3200" b="1" u="sng" dirty="0">
                <a:latin typeface="+mj-lt"/>
              </a:rPr>
              <a:t>Non-Melanoma</a:t>
            </a:r>
            <a:r>
              <a:rPr lang="en-AU" sz="3200" b="1" dirty="0">
                <a:latin typeface="+mj-lt"/>
              </a:rPr>
              <a:t> Skin cancers?</a:t>
            </a:r>
            <a:endParaRPr lang="en-NZ" sz="3200" dirty="0">
              <a:latin typeface="+mj-lt"/>
            </a:endParaRPr>
          </a:p>
        </p:txBody>
      </p:sp>
    </p:spTree>
    <p:extLst>
      <p:ext uri="{BB962C8B-B14F-4D97-AF65-F5344CB8AC3E}">
        <p14:creationId xmlns:p14="http://schemas.microsoft.com/office/powerpoint/2010/main" val="303900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of Cutaneous Hor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735695"/>
            <a:ext cx="3903737" cy="26526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79512" y="274638"/>
            <a:ext cx="3960440" cy="9221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000" dirty="0" smtClean="0"/>
              <a:t>Spot Diagnosis</a:t>
            </a:r>
          </a:p>
          <a:p>
            <a:endParaRPr lang="en-NZ" dirty="0"/>
          </a:p>
          <a:p>
            <a:r>
              <a:rPr lang="en-NZ" dirty="0" smtClean="0"/>
              <a:t>		1.</a:t>
            </a:r>
          </a:p>
          <a:p>
            <a:endParaRPr lang="en-NZ" dirty="0"/>
          </a:p>
          <a:p>
            <a:endParaRPr lang="en-NZ" dirty="0" smtClean="0"/>
          </a:p>
          <a:p>
            <a:endParaRPr lang="en-NZ" dirty="0"/>
          </a:p>
          <a:p>
            <a:r>
              <a:rPr lang="en-NZ" dirty="0" smtClean="0"/>
              <a:t>               2.  </a:t>
            </a:r>
            <a:endParaRPr lang="en-NZ" dirty="0"/>
          </a:p>
        </p:txBody>
      </p:sp>
      <p:pic>
        <p:nvPicPr>
          <p:cNvPr id="4" name="Picture 2" descr="Picture of Dysplastic Nevi (Atypical Mo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451" y="3573016"/>
            <a:ext cx="3874747" cy="263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2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Flap</a:t>
            </a:r>
            <a:endParaRPr lang="en-NZ" dirty="0"/>
          </a:p>
        </p:txBody>
      </p:sp>
      <p:sp>
        <p:nvSpPr>
          <p:cNvPr id="3" name="Text Placeholder 2"/>
          <p:cNvSpPr>
            <a:spLocks noGrp="1"/>
          </p:cNvSpPr>
          <p:nvPr>
            <p:ph type="body" idx="1"/>
          </p:nvPr>
        </p:nvSpPr>
        <p:spPr>
          <a:xfrm>
            <a:off x="2483768" y="1556792"/>
            <a:ext cx="4040188" cy="639762"/>
          </a:xfrm>
        </p:spPr>
        <p:txBody>
          <a:bodyPr/>
          <a:lstStyle/>
          <a:p>
            <a:r>
              <a:rPr lang="en-US" dirty="0" smtClean="0"/>
              <a:t>What type of skin flap is this?</a:t>
            </a:r>
            <a:endParaRPr lang="en-NZ" dirty="0"/>
          </a:p>
        </p:txBody>
      </p:sp>
      <p:sp>
        <p:nvSpPr>
          <p:cNvPr id="5" name="Text Placeholder 4"/>
          <p:cNvSpPr>
            <a:spLocks noGrp="1"/>
          </p:cNvSpPr>
          <p:nvPr>
            <p:ph type="body" sz="quarter" idx="3"/>
          </p:nvPr>
        </p:nvSpPr>
        <p:spPr>
          <a:xfrm>
            <a:off x="2555776" y="4365104"/>
            <a:ext cx="4041775" cy="639762"/>
          </a:xfrm>
        </p:spPr>
        <p:txBody>
          <a:bodyPr/>
          <a:lstStyle/>
          <a:p>
            <a:r>
              <a:rPr lang="en-US" dirty="0" smtClean="0"/>
              <a:t>How do you perform it?</a:t>
            </a:r>
            <a:endParaRPr lang="en-NZ"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348880"/>
            <a:ext cx="6803281"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36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smtClean="0"/>
              <a:t>Q1: Describe this lesion</a:t>
            </a:r>
            <a:endParaRPr lang="en-NZ" sz="40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30386" r="15280" b="4748"/>
          <a:stretch/>
        </p:blipFill>
        <p:spPr bwMode="auto">
          <a:xfrm>
            <a:off x="2195736" y="1556792"/>
            <a:ext cx="5184576" cy="3816424"/>
          </a:xfrm>
          <a:prstGeom prst="rect">
            <a:avLst/>
          </a:prstGeom>
          <a:noFill/>
          <a:ln>
            <a:noFill/>
          </a:ln>
        </p:spPr>
      </p:pic>
    </p:spTree>
    <p:extLst>
      <p:ext uri="{BB962C8B-B14F-4D97-AF65-F5344CB8AC3E}">
        <p14:creationId xmlns:p14="http://schemas.microsoft.com/office/powerpoint/2010/main" val="131642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32856"/>
            <a:ext cx="8352928" cy="1143000"/>
          </a:xfrm>
        </p:spPr>
        <p:txBody>
          <a:bodyPr>
            <a:normAutofit fontScale="90000"/>
          </a:bodyPr>
          <a:lstStyle/>
          <a:p>
            <a:r>
              <a:rPr lang="en-AU" b="1" dirty="0" smtClean="0"/>
              <a:t>Q2: </a:t>
            </a:r>
            <a:r>
              <a:rPr lang="en-AU" b="1" dirty="0"/>
              <a:t>What are </a:t>
            </a:r>
            <a:r>
              <a:rPr lang="en-AU" b="1" dirty="0" smtClean="0"/>
              <a:t>you </a:t>
            </a:r>
            <a:r>
              <a:rPr lang="en-AU" b="1" dirty="0"/>
              <a:t>most concerned </a:t>
            </a:r>
            <a:r>
              <a:rPr lang="en-AU" b="1" dirty="0" smtClean="0"/>
              <a:t>with?</a:t>
            </a:r>
            <a:endParaRPr lang="en-NZ" b="1" dirty="0"/>
          </a:p>
        </p:txBody>
      </p:sp>
    </p:spTree>
    <p:extLst>
      <p:ext uri="{BB962C8B-B14F-4D97-AF65-F5344CB8AC3E}">
        <p14:creationId xmlns:p14="http://schemas.microsoft.com/office/powerpoint/2010/main" val="261561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76872"/>
            <a:ext cx="8229600" cy="1143000"/>
          </a:xfrm>
        </p:spPr>
        <p:txBody>
          <a:bodyPr>
            <a:normAutofit fontScale="90000"/>
          </a:bodyPr>
          <a:lstStyle/>
          <a:p>
            <a:r>
              <a:rPr lang="en-NZ" b="1" dirty="0" smtClean="0"/>
              <a:t>Q3: How would you make a definitive diagnosis?</a:t>
            </a:r>
            <a:endParaRPr lang="en-NZ" b="1" dirty="0"/>
          </a:p>
        </p:txBody>
      </p:sp>
    </p:spTree>
    <p:extLst>
      <p:ext uri="{BB962C8B-B14F-4D97-AF65-F5344CB8AC3E}">
        <p14:creationId xmlns:p14="http://schemas.microsoft.com/office/powerpoint/2010/main" val="394893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8229600" cy="1863080"/>
          </a:xfrm>
        </p:spPr>
        <p:txBody>
          <a:bodyPr>
            <a:normAutofit fontScale="90000"/>
          </a:bodyPr>
          <a:lstStyle/>
          <a:p>
            <a:r>
              <a:rPr lang="en-AU" b="1" dirty="0"/>
              <a:t>Q4: What </a:t>
            </a:r>
            <a:r>
              <a:rPr lang="en-AU" b="1" dirty="0" smtClean="0"/>
              <a:t>is the </a:t>
            </a:r>
            <a:r>
              <a:rPr lang="en-AU" b="1" dirty="0" smtClean="0"/>
              <a:t>histological </a:t>
            </a:r>
            <a:r>
              <a:rPr lang="en-AU" b="1" dirty="0" smtClean="0"/>
              <a:t>classification </a:t>
            </a:r>
            <a:r>
              <a:rPr lang="en-AU" b="1" dirty="0"/>
              <a:t>of </a:t>
            </a:r>
            <a:r>
              <a:rPr lang="en-AU" b="1" dirty="0" smtClean="0"/>
              <a:t>melanoma</a:t>
            </a:r>
            <a:r>
              <a:rPr lang="en-AU" b="1" dirty="0"/>
              <a:t>?</a:t>
            </a:r>
            <a:r>
              <a:rPr lang="en-NZ" dirty="0"/>
              <a:t/>
            </a:r>
            <a:br>
              <a:rPr lang="en-NZ" dirty="0"/>
            </a:br>
            <a:endParaRPr lang="en-NZ" dirty="0"/>
          </a:p>
        </p:txBody>
      </p:sp>
    </p:spTree>
    <p:extLst>
      <p:ext uri="{BB962C8B-B14F-4D97-AF65-F5344CB8AC3E}">
        <p14:creationId xmlns:p14="http://schemas.microsoft.com/office/powerpoint/2010/main" val="167755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For your learning</a:t>
            </a:r>
            <a:endParaRPr lang="en-NZ" sz="3600"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438" y="1600200"/>
            <a:ext cx="7425124" cy="4525963"/>
          </a:xfrm>
        </p:spPr>
      </p:pic>
    </p:spTree>
    <p:extLst>
      <p:ext uri="{BB962C8B-B14F-4D97-AF65-F5344CB8AC3E}">
        <p14:creationId xmlns:p14="http://schemas.microsoft.com/office/powerpoint/2010/main" val="90963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3024336"/>
          </a:xfrm>
        </p:spPr>
        <p:txBody>
          <a:bodyPr>
            <a:normAutofit fontScale="90000"/>
          </a:bodyPr>
          <a:lstStyle/>
          <a:p>
            <a:r>
              <a:rPr lang="en-AU" b="1" dirty="0"/>
              <a:t>Q5: </a:t>
            </a:r>
            <a:r>
              <a:rPr lang="en-AU" b="1" dirty="0" smtClean="0"/>
              <a:t>Histology:</a:t>
            </a:r>
            <a:br>
              <a:rPr lang="en-AU" b="1" dirty="0" smtClean="0"/>
            </a:br>
            <a:r>
              <a:rPr lang="en-AU" b="1" dirty="0" smtClean="0"/>
              <a:t/>
            </a:r>
            <a:br>
              <a:rPr lang="en-AU" b="1" dirty="0" smtClean="0"/>
            </a:br>
            <a:r>
              <a:rPr lang="en-AU" b="1" dirty="0" smtClean="0"/>
              <a:t>Your patient has a </a:t>
            </a:r>
            <a:r>
              <a:rPr lang="en-AU" b="1" dirty="0"/>
              <a:t>0.4mm deep melanoma Clarke level </a:t>
            </a:r>
            <a:r>
              <a:rPr lang="en-AU" b="1" dirty="0" smtClean="0"/>
              <a:t>3</a:t>
            </a:r>
            <a:r>
              <a:rPr lang="en-AU" b="1" dirty="0"/>
              <a:t> </a:t>
            </a:r>
            <a:r>
              <a:rPr lang="en-AU" b="1" dirty="0" smtClean="0"/>
              <a:t>… </a:t>
            </a:r>
            <a:r>
              <a:rPr lang="en-AU" b="1" dirty="0"/>
              <a:t>what is your next step?</a:t>
            </a:r>
            <a:endParaRPr lang="en-NZ" dirty="0"/>
          </a:p>
        </p:txBody>
      </p:sp>
    </p:spTree>
    <p:extLst>
      <p:ext uri="{BB962C8B-B14F-4D97-AF65-F5344CB8AC3E}">
        <p14:creationId xmlns:p14="http://schemas.microsoft.com/office/powerpoint/2010/main" val="117174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8229600" cy="2151112"/>
          </a:xfrm>
        </p:spPr>
        <p:txBody>
          <a:bodyPr>
            <a:normAutofit/>
          </a:bodyPr>
          <a:lstStyle/>
          <a:p>
            <a:r>
              <a:rPr lang="en-AU" b="1" dirty="0"/>
              <a:t>Q6: What definitive safety margins required for melanoma?</a:t>
            </a:r>
            <a:r>
              <a:rPr lang="en-NZ" dirty="0"/>
              <a:t/>
            </a:r>
            <a:br>
              <a:rPr lang="en-NZ" dirty="0"/>
            </a:br>
            <a:endParaRPr lang="en-NZ" dirty="0"/>
          </a:p>
        </p:txBody>
      </p:sp>
    </p:spTree>
    <p:extLst>
      <p:ext uri="{BB962C8B-B14F-4D97-AF65-F5344CB8AC3E}">
        <p14:creationId xmlns:p14="http://schemas.microsoft.com/office/powerpoint/2010/main" val="308347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163</Words>
  <Application>Microsoft Office PowerPoint</Application>
  <PresentationFormat>On-screen Show (4:3)</PresentationFormat>
  <Paragraphs>28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Skin Pathology</vt:lpstr>
      <vt:lpstr>Skin Flap</vt:lpstr>
      <vt:lpstr>Q1: Describe this lesion</vt:lpstr>
      <vt:lpstr>Q2: What are you most concerned with?</vt:lpstr>
      <vt:lpstr>Q3: How would you make a definitive diagnosis?</vt:lpstr>
      <vt:lpstr>Q4: What is the histological classification of melanoma? </vt:lpstr>
      <vt:lpstr>For your learning</vt:lpstr>
      <vt:lpstr>Q5: Histology:  Your patient has a 0.4mm deep melanoma Clarke level 3 … what is your next step?</vt:lpstr>
      <vt:lpstr>Q6: What definitive safety margins required for melanoma? </vt:lpstr>
      <vt:lpstr>   For your Learning  Thickness      safety margin   In situ:        ……………….  5mm  Invasive &lt; 1mm       ……………….  10mm  Invasive 1mm &amp; more    ……………….  20mm + SLN </vt:lpstr>
      <vt:lpstr>Q7: What are the risk factors for developing melanoma? </vt:lpstr>
      <vt:lpstr>Q8: Point out what are the risk factors you look for in the histology report shown next? </vt:lpstr>
      <vt:lpstr>CLINICAL DETAILS Pigmented lesion.     MICROSCOPY Sections of skin show superficial spreading melanoma, Clark level 3, Breslow's thickness 0.40mm.    There is a crowded proliferation of melanocytes along the dermal epidermal junction, which extend into and fill the papillary dermis.  Melanocytes have an epithelioid appearance and show sustained significant cytological atypia.  Dermal mitoses are not identified. There is no ulceration or evidence of regression. Lymphovascular space invasion is not seen. There is no neurotropism. There is no desmoplastic melanoma. There are no microsatellite lesions. There is no co-existent benign melanocytic lesion.    Surgical margins: Excision margins are free of malignancy in these sections. In-situ melanoma - peripheral margin 1.5mm. Invasive melanoma - peripheral margin 2.5mm, deep margin &gt;5mm. </vt:lpstr>
      <vt:lpstr>Q9: What do you think this is?  </vt:lpstr>
      <vt:lpstr>Q10: How would you manage this patient and what are the treatment options</vt:lpstr>
      <vt:lpstr>Q11: What is the BRAF and what is its clinical significance</vt:lpstr>
      <vt:lpstr>Q 12: Describe this lesion and what is your differential diagnosis?  Can you give a specific diagnosis?  Q:13 How would you treat this lesion?  </vt:lpstr>
      <vt:lpstr>PowerPoint Presentation</vt:lpstr>
      <vt:lpstr>PowerPoint Presentation</vt:lpstr>
    </vt:vector>
  </TitlesOfParts>
  <Company>TDHB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Pathology</dc:title>
  <dc:creator>feh</dc:creator>
  <cp:lastModifiedBy>feh</cp:lastModifiedBy>
  <cp:revision>18</cp:revision>
  <dcterms:created xsi:type="dcterms:W3CDTF">2020-02-29T07:14:08Z</dcterms:created>
  <dcterms:modified xsi:type="dcterms:W3CDTF">2021-03-19T21:41:27Z</dcterms:modified>
</cp:coreProperties>
</file>