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6"/>
  </p:notesMasterIdLst>
  <p:sldIdLst>
    <p:sldId id="266" r:id="rId5"/>
    <p:sldId id="268" r:id="rId6"/>
    <p:sldId id="267" r:id="rId7"/>
    <p:sldId id="269" r:id="rId8"/>
    <p:sldId id="273" r:id="rId9"/>
    <p:sldId id="274" r:id="rId10"/>
    <p:sldId id="278" r:id="rId11"/>
    <p:sldId id="280" r:id="rId12"/>
    <p:sldId id="281" r:id="rId13"/>
    <p:sldId id="283" r:id="rId14"/>
    <p:sldId id="276" r:id="rId15"/>
    <p:sldId id="277" r:id="rId16"/>
    <p:sldId id="284" r:id="rId17"/>
    <p:sldId id="282" r:id="rId18"/>
    <p:sldId id="428" r:id="rId19"/>
    <p:sldId id="285" r:id="rId20"/>
    <p:sldId id="275" r:id="rId21"/>
    <p:sldId id="287" r:id="rId22"/>
    <p:sldId id="430" r:id="rId23"/>
    <p:sldId id="265" r:id="rId24"/>
    <p:sldId id="422" r:id="rId25"/>
    <p:sldId id="431" r:id="rId26"/>
    <p:sldId id="426" r:id="rId27"/>
    <p:sldId id="427" r:id="rId28"/>
    <p:sldId id="425" r:id="rId29"/>
    <p:sldId id="272" r:id="rId30"/>
    <p:sldId id="423" r:id="rId31"/>
    <p:sldId id="424" r:id="rId32"/>
    <p:sldId id="433" r:id="rId33"/>
    <p:sldId id="432" r:id="rId34"/>
    <p:sldId id="43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4FF452B-8AAB-4978-9498-B92B1177C082}">
          <p14:sldIdLst>
            <p14:sldId id="266"/>
            <p14:sldId id="268"/>
            <p14:sldId id="267"/>
            <p14:sldId id="269"/>
            <p14:sldId id="273"/>
            <p14:sldId id="274"/>
            <p14:sldId id="278"/>
            <p14:sldId id="280"/>
            <p14:sldId id="281"/>
            <p14:sldId id="283"/>
            <p14:sldId id="276"/>
            <p14:sldId id="277"/>
            <p14:sldId id="284"/>
            <p14:sldId id="282"/>
            <p14:sldId id="428"/>
            <p14:sldId id="285"/>
            <p14:sldId id="275"/>
            <p14:sldId id="287"/>
            <p14:sldId id="430"/>
            <p14:sldId id="265"/>
            <p14:sldId id="422"/>
            <p14:sldId id="431"/>
            <p14:sldId id="426"/>
            <p14:sldId id="427"/>
            <p14:sldId id="425"/>
            <p14:sldId id="272"/>
            <p14:sldId id="423"/>
            <p14:sldId id="424"/>
            <p14:sldId id="433"/>
            <p14:sldId id="432"/>
            <p14:sldId id="4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B1E"/>
    <a:srgbClr val="2B3B62"/>
    <a:srgbClr val="E6E6E6"/>
    <a:srgbClr val="2C3C64"/>
    <a:srgbClr val="DCAD18"/>
    <a:srgbClr val="FFD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88" autoAdjust="0"/>
    <p:restoredTop sz="96357" autoAdjust="0"/>
  </p:normalViewPr>
  <p:slideViewPr>
    <p:cSldViewPr>
      <p:cViewPr varScale="1">
        <p:scale>
          <a:sx n="102" d="100"/>
          <a:sy n="102" d="100"/>
        </p:scale>
        <p:origin x="114" y="2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8BE1D-42E6-445F-833F-05C456827E44}" type="datetimeFigureOut">
              <a:rPr lang="en-NZ" smtClean="0"/>
              <a:t>12/04/2021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760AB-A96B-4516-A615-BD5C41DF25C6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3382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majortrauma.nz" TargetMode="Externa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EA25363-4379-4689-8662-8DAAD488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798" y="1174903"/>
            <a:ext cx="7549203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endParaRPr lang="en-NZ" sz="4800" b="1" dirty="0">
              <a:solidFill>
                <a:srgbClr val="2B3B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A593BF8-7587-412D-BA6B-5B003A5AD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798" y="3973520"/>
            <a:ext cx="7549203" cy="1284281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NZ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A4578F7-7F7D-4E06-8AA4-8E175B56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/>
          <a:p>
            <a:fld id="{AE6B26BA-816A-41A7-812C-E6E094B8894D}" type="datetimeFigureOut">
              <a:rPr lang="en-NZ" smtClean="0"/>
              <a:t>12/04/2021</a:t>
            </a:fld>
            <a:endParaRPr lang="en-NZ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BC5EB0-3BF9-4799-AF42-04DBB1009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</p:spPr>
        <p:txBody>
          <a:bodyPr/>
          <a:lstStyle/>
          <a:p>
            <a:endParaRPr lang="en-NZ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D3BA635-6FFD-4BDC-9DE7-2E8AB9A3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/>
          <a:p>
            <a:fld id="{0ACDF1D0-CF00-4D73-BB15-23BD3CBD8390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E0D5F-325B-45DD-984C-5FAD0763EE0A}"/>
              </a:ext>
            </a:extLst>
          </p:cNvPr>
          <p:cNvSpPr/>
          <p:nvPr userDrawn="1"/>
        </p:nvSpPr>
        <p:spPr>
          <a:xfrm>
            <a:off x="-24" y="641711"/>
            <a:ext cx="12192024" cy="1327316"/>
          </a:xfrm>
          <a:prstGeom prst="rect">
            <a:avLst/>
          </a:prstGeom>
          <a:blipFill>
            <a:blip r:embed="rId2">
              <a:grayscl/>
              <a:alphaModFix amt="32000"/>
            </a:blip>
            <a:stretch>
              <a:fillRect t="-277250" b="-3447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1800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3ECE937-9C37-431C-A886-DECCF7E696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5220333"/>
            <a:ext cx="4508927" cy="9017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410D078-D9FF-42D5-8960-1CC5F8E7C1C0}"/>
              </a:ext>
            </a:extLst>
          </p:cNvPr>
          <p:cNvGrpSpPr/>
          <p:nvPr userDrawn="1"/>
        </p:nvGrpSpPr>
        <p:grpSpPr>
          <a:xfrm>
            <a:off x="-24680" y="-243409"/>
            <a:ext cx="9909527" cy="892355"/>
            <a:chOff x="-4260250" y="-188031"/>
            <a:chExt cx="10363152" cy="74676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35B236-2F79-480A-AD12-8F7A07349FA8}"/>
                </a:ext>
              </a:extLst>
            </p:cNvPr>
            <p:cNvGrpSpPr/>
            <p:nvPr/>
          </p:nvGrpSpPr>
          <p:grpSpPr>
            <a:xfrm flipV="1">
              <a:off x="846318" y="-188031"/>
              <a:ext cx="5256584" cy="743852"/>
              <a:chOff x="827584" y="6306649"/>
              <a:chExt cx="5352745" cy="631984"/>
            </a:xfrm>
          </p:grpSpPr>
          <p:sp>
            <p:nvSpPr>
              <p:cNvPr id="20" name="Rectangle: Single Corner Rounded 19">
                <a:extLst>
                  <a:ext uri="{FF2B5EF4-FFF2-40B4-BE49-F238E27FC236}">
                    <a16:creationId xmlns:a16="http://schemas.microsoft.com/office/drawing/2014/main" id="{58492247-02A0-44D3-909D-831914803FE7}"/>
                  </a:ext>
                </a:extLst>
              </p:cNvPr>
              <p:cNvSpPr/>
              <p:nvPr/>
            </p:nvSpPr>
            <p:spPr>
              <a:xfrm>
                <a:off x="827584" y="6307313"/>
                <a:ext cx="5112568" cy="476045"/>
              </a:xfrm>
              <a:prstGeom prst="round1Rect">
                <a:avLst/>
              </a:prstGeom>
              <a:solidFill>
                <a:srgbClr val="DCAD1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  <p:sp>
            <p:nvSpPr>
              <p:cNvPr id="21" name="Teardrop 20">
                <a:extLst>
                  <a:ext uri="{FF2B5EF4-FFF2-40B4-BE49-F238E27FC236}">
                    <a16:creationId xmlns:a16="http://schemas.microsoft.com/office/drawing/2014/main" id="{3E08AF9A-F08E-438D-8EAC-602A9DF83698}"/>
                  </a:ext>
                </a:extLst>
              </p:cNvPr>
              <p:cNvSpPr/>
              <p:nvPr/>
            </p:nvSpPr>
            <p:spPr>
              <a:xfrm rot="4525731">
                <a:off x="5572443" y="6330747"/>
                <a:ext cx="631984" cy="583788"/>
              </a:xfrm>
              <a:prstGeom prst="teardrop">
                <a:avLst>
                  <a:gd name="adj" fmla="val 123245"/>
                </a:avLst>
              </a:prstGeom>
              <a:solidFill>
                <a:srgbClr val="DCAD1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sp>
          <p:nvSpPr>
            <p:cNvPr id="16" name="Rectangle: Single Corner Rounded 15">
              <a:extLst>
                <a:ext uri="{FF2B5EF4-FFF2-40B4-BE49-F238E27FC236}">
                  <a16:creationId xmlns:a16="http://schemas.microsoft.com/office/drawing/2014/main" id="{27414B4A-053A-4A24-99CB-800CE3A3E07C}"/>
                </a:ext>
              </a:extLst>
            </p:cNvPr>
            <p:cNvSpPr/>
            <p:nvPr/>
          </p:nvSpPr>
          <p:spPr>
            <a:xfrm flipV="1">
              <a:off x="451797" y="-1"/>
              <a:ext cx="4886392" cy="552678"/>
            </a:xfrm>
            <a:prstGeom prst="round1Rect">
              <a:avLst/>
            </a:prstGeom>
            <a:solidFill>
              <a:srgbClr val="EDBB1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676C0825-744E-47DB-B122-FF9EC9CEF813}"/>
                </a:ext>
              </a:extLst>
            </p:cNvPr>
            <p:cNvSpPr/>
            <p:nvPr/>
          </p:nvSpPr>
          <p:spPr>
            <a:xfrm rot="17074269" flipV="1">
              <a:off x="4910116" y="-107998"/>
              <a:ext cx="743852" cy="583788"/>
            </a:xfrm>
            <a:prstGeom prst="teardrop">
              <a:avLst>
                <a:gd name="adj" fmla="val 123245"/>
              </a:avLst>
            </a:prstGeom>
            <a:solidFill>
              <a:srgbClr val="EDB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  <p:sp>
          <p:nvSpPr>
            <p:cNvPr id="18" name="Rectangle: Single Corner Rounded 17">
              <a:extLst>
                <a:ext uri="{FF2B5EF4-FFF2-40B4-BE49-F238E27FC236}">
                  <a16:creationId xmlns:a16="http://schemas.microsoft.com/office/drawing/2014/main" id="{85AB0293-210D-4498-A85E-56643D49F103}"/>
                </a:ext>
              </a:extLst>
            </p:cNvPr>
            <p:cNvSpPr/>
            <p:nvPr/>
          </p:nvSpPr>
          <p:spPr>
            <a:xfrm flipV="1">
              <a:off x="-4260250" y="-2"/>
              <a:ext cx="9047697" cy="557948"/>
            </a:xfrm>
            <a:prstGeom prst="round1Rect">
              <a:avLst/>
            </a:prstGeom>
            <a:solidFill>
              <a:srgbClr val="2B3B6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 dirty="0"/>
            </a:p>
          </p:txBody>
        </p:sp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03902FED-E328-4885-8C09-8F37E0544AEF}"/>
                </a:ext>
              </a:extLst>
            </p:cNvPr>
            <p:cNvSpPr/>
            <p:nvPr/>
          </p:nvSpPr>
          <p:spPr>
            <a:xfrm rot="17074269" flipV="1">
              <a:off x="4359005" y="-107003"/>
              <a:ext cx="743852" cy="587620"/>
            </a:xfrm>
            <a:prstGeom prst="teardrop">
              <a:avLst>
                <a:gd name="adj" fmla="val 123245"/>
              </a:avLst>
            </a:prstGeom>
            <a:solidFill>
              <a:srgbClr val="2C3C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006B4D9-8BF4-40ED-8384-95E2F22FB609}"/>
              </a:ext>
            </a:extLst>
          </p:cNvPr>
          <p:cNvGrpSpPr/>
          <p:nvPr userDrawn="1"/>
        </p:nvGrpSpPr>
        <p:grpSpPr>
          <a:xfrm>
            <a:off x="14976" y="6212729"/>
            <a:ext cx="3722122" cy="684738"/>
            <a:chOff x="-396552" y="6212729"/>
            <a:chExt cx="3041625" cy="684738"/>
          </a:xfrm>
        </p:grpSpPr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8FDBC18E-85BB-4080-BB82-9717AD9131EA}"/>
                </a:ext>
              </a:extLst>
            </p:cNvPr>
            <p:cNvSpPr/>
            <p:nvPr/>
          </p:nvSpPr>
          <p:spPr>
            <a:xfrm>
              <a:off x="-396552" y="6219719"/>
              <a:ext cx="2881489" cy="638281"/>
            </a:xfrm>
            <a:prstGeom prst="round1Rect">
              <a:avLst/>
            </a:prstGeom>
            <a:solidFill>
              <a:srgbClr val="EDBB1E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 dirty="0"/>
            </a:p>
          </p:txBody>
        </p:sp>
        <p:sp>
          <p:nvSpPr>
            <p:cNvPr id="24" name="Teardrop 23">
              <a:extLst>
                <a:ext uri="{FF2B5EF4-FFF2-40B4-BE49-F238E27FC236}">
                  <a16:creationId xmlns:a16="http://schemas.microsoft.com/office/drawing/2014/main" id="{5A2EEB85-DBB3-461A-8DA6-549A542248DD}"/>
                </a:ext>
              </a:extLst>
            </p:cNvPr>
            <p:cNvSpPr/>
            <p:nvPr/>
          </p:nvSpPr>
          <p:spPr>
            <a:xfrm rot="4525731">
              <a:off x="2101928" y="6354321"/>
              <a:ext cx="684738" cy="401553"/>
            </a:xfrm>
            <a:prstGeom prst="teardrop">
              <a:avLst>
                <a:gd name="adj" fmla="val 123245"/>
              </a:avLst>
            </a:prstGeom>
            <a:solidFill>
              <a:srgbClr val="EDB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80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B37A9FC-9293-4DB5-9AA5-62D2C0D48E4D}"/>
              </a:ext>
            </a:extLst>
          </p:cNvPr>
          <p:cNvSpPr txBox="1"/>
          <p:nvPr userDrawn="1"/>
        </p:nvSpPr>
        <p:spPr>
          <a:xfrm>
            <a:off x="4602410" y="6533135"/>
            <a:ext cx="5427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 | </a:t>
            </a:r>
            <a:r>
              <a:rPr lang="en-NZ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NZ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info@majortrauma.nz</a:t>
            </a:r>
            <a:r>
              <a:rPr lang="en-NZ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Website: www.majortrauma.nz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4ED9EE-7AB3-486E-AA5D-00B3D6C07814}"/>
              </a:ext>
            </a:extLst>
          </p:cNvPr>
          <p:cNvGrpSpPr/>
          <p:nvPr userDrawn="1"/>
        </p:nvGrpSpPr>
        <p:grpSpPr>
          <a:xfrm>
            <a:off x="3875655" y="5776823"/>
            <a:ext cx="8301369" cy="1081179"/>
            <a:chOff x="2747191" y="5776821"/>
            <a:chExt cx="6396809" cy="10811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50A582-3229-43C4-82E6-FF57F8AC539C}"/>
                </a:ext>
              </a:extLst>
            </p:cNvPr>
            <p:cNvGrpSpPr/>
            <p:nvPr/>
          </p:nvGrpSpPr>
          <p:grpSpPr>
            <a:xfrm flipH="1">
              <a:off x="2963838" y="6114148"/>
              <a:ext cx="6180162" cy="743852"/>
              <a:chOff x="0" y="5233479"/>
              <a:chExt cx="5023972" cy="743852"/>
            </a:xfrm>
          </p:grpSpPr>
          <p:sp>
            <p:nvSpPr>
              <p:cNvPr id="29" name="Rectangle: Single Corner Rounded 28">
                <a:extLst>
                  <a:ext uri="{FF2B5EF4-FFF2-40B4-BE49-F238E27FC236}">
                    <a16:creationId xmlns:a16="http://schemas.microsoft.com/office/drawing/2014/main" id="{E42D5882-B660-494A-9F5A-B653D34DF871}"/>
                  </a:ext>
                </a:extLst>
              </p:cNvPr>
              <p:cNvSpPr/>
              <p:nvPr/>
            </p:nvSpPr>
            <p:spPr>
              <a:xfrm flipV="1">
                <a:off x="0" y="5328382"/>
                <a:ext cx="4786677" cy="648165"/>
              </a:xfrm>
              <a:prstGeom prst="round1Rect">
                <a:avLst/>
              </a:prstGeom>
              <a:solidFill>
                <a:srgbClr val="2B3B62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30" name="Teardrop 29">
                <a:extLst>
                  <a:ext uri="{FF2B5EF4-FFF2-40B4-BE49-F238E27FC236}">
                    <a16:creationId xmlns:a16="http://schemas.microsoft.com/office/drawing/2014/main" id="{4EB9CE9A-2822-4C7F-BBE6-6ACA24D15D7E}"/>
                  </a:ext>
                </a:extLst>
              </p:cNvPr>
              <p:cNvSpPr/>
              <p:nvPr/>
            </p:nvSpPr>
            <p:spPr>
              <a:xfrm rot="17074269" flipV="1">
                <a:off x="4358236" y="5311595"/>
                <a:ext cx="743852" cy="587620"/>
              </a:xfrm>
              <a:prstGeom prst="teardrop">
                <a:avLst>
                  <a:gd name="adj" fmla="val 123245"/>
                </a:avLst>
              </a:prstGeom>
              <a:solidFill>
                <a:srgbClr val="2C3C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A4B1F93-2F76-47E5-87D7-0D0B6C0FB9C9}"/>
                </a:ext>
              </a:extLst>
            </p:cNvPr>
            <p:cNvSpPr/>
            <p:nvPr/>
          </p:nvSpPr>
          <p:spPr>
            <a:xfrm>
              <a:off x="2747191" y="5776821"/>
              <a:ext cx="886742" cy="432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NZ" sz="1800"/>
            </a:p>
          </p:txBody>
        </p:sp>
      </p:grp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3DE7FE18-C3B7-4393-8C37-572F14F4C4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798" y="5242415"/>
            <a:ext cx="3316287" cy="7493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800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Name/Details</a:t>
            </a:r>
          </a:p>
        </p:txBody>
      </p:sp>
      <p:sp>
        <p:nvSpPr>
          <p:cNvPr id="33" name="TextBox 27">
            <a:extLst>
              <a:ext uri="{FF2B5EF4-FFF2-40B4-BE49-F238E27FC236}">
                <a16:creationId xmlns:a16="http://schemas.microsoft.com/office/drawing/2014/main" id="{D0533509-54DF-4707-A29D-047C2738B4B1}"/>
              </a:ext>
            </a:extLst>
          </p:cNvPr>
          <p:cNvSpPr txBox="1"/>
          <p:nvPr userDrawn="1"/>
        </p:nvSpPr>
        <p:spPr>
          <a:xfrm>
            <a:off x="6572350" y="6393036"/>
            <a:ext cx="5489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1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 | </a:t>
            </a:r>
            <a:r>
              <a:rPr lang="en-NZ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help</a:t>
            </a:r>
            <a:r>
              <a:rPr lang="en-NZ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@majortrauma.nz</a:t>
            </a:r>
            <a:r>
              <a:rPr lang="en-NZ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Website: www.majortrauma.nz</a:t>
            </a:r>
          </a:p>
        </p:txBody>
      </p:sp>
    </p:spTree>
    <p:extLst>
      <p:ext uri="{BB962C8B-B14F-4D97-AF65-F5344CB8AC3E}">
        <p14:creationId xmlns:p14="http://schemas.microsoft.com/office/powerpoint/2010/main" val="3058930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A1FB301-F9E5-4D08-B5DE-9A2B9BAAF870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3FC8558-8765-44F9-92F3-90114167F379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5" name="Rectangle: Single Corner Rounded 24">
                <a:extLst>
                  <a:ext uri="{FF2B5EF4-FFF2-40B4-BE49-F238E27FC236}">
                    <a16:creationId xmlns:a16="http://schemas.microsoft.com/office/drawing/2014/main" id="{E04A90A4-0CD1-4207-A5CC-E0B95A120D52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1BACA2E1-CD87-484A-A623-E72F283892F9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FD40BF5-4616-44CA-9B6C-A4F7A2800497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7214357-89AA-4F21-977C-FACE2C04EDB7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3" name="Rectangle: Single Corner Rounded 22">
                  <a:extLst>
                    <a:ext uri="{FF2B5EF4-FFF2-40B4-BE49-F238E27FC236}">
                      <a16:creationId xmlns:a16="http://schemas.microsoft.com/office/drawing/2014/main" id="{03C612A3-CA59-464C-ABF4-595290929F06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4" name="Teardrop 23">
                  <a:extLst>
                    <a:ext uri="{FF2B5EF4-FFF2-40B4-BE49-F238E27FC236}">
                      <a16:creationId xmlns:a16="http://schemas.microsoft.com/office/drawing/2014/main" id="{7297ACCB-1D0A-4124-961F-A884696BA8CF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C515501-C84F-4557-ACD3-3722B148B218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26C85C-B547-4C3A-9EC0-6742B04E73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6017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18BC63-279C-4FA7-9C11-F10CA9F0E352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870CE9-3D90-4E10-BA31-12A9EA803818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5" name="Rectangle: Single Corner Rounded 24">
                <a:extLst>
                  <a:ext uri="{FF2B5EF4-FFF2-40B4-BE49-F238E27FC236}">
                    <a16:creationId xmlns:a16="http://schemas.microsoft.com/office/drawing/2014/main" id="{3E054606-2C1D-4FE7-9C78-65786DC0436A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DE0CA0CF-4518-40FA-A8D2-5F06ED79A31D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048E2E1-02E1-4A9B-B41B-C9B8C3370A8C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A5630D2-A534-400C-9AF3-60A4BFEF55A4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3" name="Rectangle: Single Corner Rounded 22">
                  <a:extLst>
                    <a:ext uri="{FF2B5EF4-FFF2-40B4-BE49-F238E27FC236}">
                      <a16:creationId xmlns:a16="http://schemas.microsoft.com/office/drawing/2014/main" id="{60B49402-BE17-4618-AFB2-49227088FAFE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4" name="Teardrop 23">
                  <a:extLst>
                    <a:ext uri="{FF2B5EF4-FFF2-40B4-BE49-F238E27FC236}">
                      <a16:creationId xmlns:a16="http://schemas.microsoft.com/office/drawing/2014/main" id="{C4F47384-A48B-4DA8-AABE-D4ED5E7E0396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E83C411-87F9-40C3-A845-E6F6F9EAD933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9555A6-C14F-4DC0-A1E2-0525F86503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462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Vertical Title 1">
            <a:extLst>
              <a:ext uri="{FF2B5EF4-FFF2-40B4-BE49-F238E27FC236}">
                <a16:creationId xmlns:a16="http://schemas.microsoft.com/office/drawing/2014/main" id="{7BCF17B2-1082-497E-BF68-8601736F68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96400" y="365125"/>
            <a:ext cx="1971675" cy="5811838"/>
          </a:xfrm>
        </p:spPr>
        <p:txBody>
          <a:bodyPr vert="eaVert"/>
          <a:lstStyle>
            <a:lvl1pPr>
              <a:defRPr sz="3000"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NZ" dirty="0"/>
          </a:p>
        </p:txBody>
      </p:sp>
      <p:sp>
        <p:nvSpPr>
          <p:cNvPr id="67" name="Vertical Text Placeholder 2">
            <a:extLst>
              <a:ext uri="{FF2B5EF4-FFF2-40B4-BE49-F238E27FC236}">
                <a16:creationId xmlns:a16="http://schemas.microsoft.com/office/drawing/2014/main" id="{7706B0CC-0703-4DD8-8633-91D4A4572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8995742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8" name="Date Placeholder 3">
            <a:extLst>
              <a:ext uri="{FF2B5EF4-FFF2-40B4-BE49-F238E27FC236}">
                <a16:creationId xmlns:a16="http://schemas.microsoft.com/office/drawing/2014/main" id="{42673F14-22BD-4EE5-92DF-239F9346D4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69" name="Footer Placeholder 4">
            <a:extLst>
              <a:ext uri="{FF2B5EF4-FFF2-40B4-BE49-F238E27FC236}">
                <a16:creationId xmlns:a16="http://schemas.microsoft.com/office/drawing/2014/main" id="{0757E76F-49F2-4C79-8BAF-D7233EB0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70" name="Slide Number Placeholder 5">
            <a:extLst>
              <a:ext uri="{FF2B5EF4-FFF2-40B4-BE49-F238E27FC236}">
                <a16:creationId xmlns:a16="http://schemas.microsoft.com/office/drawing/2014/main" id="{724DB9EC-729A-4779-8ED1-A04D469C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1F5281B-8418-4039-99B8-F2423C691824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2761DC6-6993-4BA3-BB41-49DE0C23AF0B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89" name="Rectangle: Single Corner Rounded 88">
                <a:extLst>
                  <a:ext uri="{FF2B5EF4-FFF2-40B4-BE49-F238E27FC236}">
                    <a16:creationId xmlns:a16="http://schemas.microsoft.com/office/drawing/2014/main" id="{0CE61C3D-AEBB-43ED-8F4A-4BA35C804A97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90" name="Teardrop 89">
                <a:extLst>
                  <a:ext uri="{FF2B5EF4-FFF2-40B4-BE49-F238E27FC236}">
                    <a16:creationId xmlns:a16="http://schemas.microsoft.com/office/drawing/2014/main" id="{CA0BCC5B-2F8B-456E-B04C-5B37EEEDF48B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4681F2AB-FB6E-4D51-AB53-7FA62470FFC3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28182FF-074C-4836-BA2A-801921408419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87" name="Rectangle: Single Corner Rounded 86">
                  <a:extLst>
                    <a:ext uri="{FF2B5EF4-FFF2-40B4-BE49-F238E27FC236}">
                      <a16:creationId xmlns:a16="http://schemas.microsoft.com/office/drawing/2014/main" id="{EE3C5EFD-F94B-478E-B301-1B09D5727BF1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88" name="Teardrop 87">
                  <a:extLst>
                    <a:ext uri="{FF2B5EF4-FFF2-40B4-BE49-F238E27FC236}">
                      <a16:creationId xmlns:a16="http://schemas.microsoft.com/office/drawing/2014/main" id="{BAF85CD5-54F4-4FA3-BD1A-5223AF1FEF48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05AFBCE-4164-4F25-81E7-B9240BD4ACDE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F396B99-9A20-49FB-9BF0-D8A1643798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02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t>12/04/2021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t>‹#›</a:t>
            </a:fld>
            <a:endParaRPr lang="en-NZ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EFCDAF-2DC6-4885-A282-6F2A0D646F43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C3E839-B0C2-46D9-B4D8-06CE7810AC2C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15" name="Rectangle: Single Corner Rounded 14">
                <a:extLst>
                  <a:ext uri="{FF2B5EF4-FFF2-40B4-BE49-F238E27FC236}">
                    <a16:creationId xmlns:a16="http://schemas.microsoft.com/office/drawing/2014/main" id="{941705B6-E797-4015-BE8D-EA3EC0653183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16" name="Teardrop 15">
                <a:extLst>
                  <a:ext uri="{FF2B5EF4-FFF2-40B4-BE49-F238E27FC236}">
                    <a16:creationId xmlns:a16="http://schemas.microsoft.com/office/drawing/2014/main" id="{9AD6F8B7-D688-4BC6-9D14-ED1A24608C26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CF11494-C1B1-474B-97FE-FD8051498EFA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9E277E4-4996-401F-A176-E4DF00CAD19D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13" name="Rectangle: Single Corner Rounded 12">
                  <a:extLst>
                    <a:ext uri="{FF2B5EF4-FFF2-40B4-BE49-F238E27FC236}">
                      <a16:creationId xmlns:a16="http://schemas.microsoft.com/office/drawing/2014/main" id="{DA97243D-1FEA-4DDD-913E-12965DE12E29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14" name="Teardrop 13">
                  <a:extLst>
                    <a:ext uri="{FF2B5EF4-FFF2-40B4-BE49-F238E27FC236}">
                      <a16:creationId xmlns:a16="http://schemas.microsoft.com/office/drawing/2014/main" id="{6D29B259-0381-47AC-A678-04EA2D1E7B95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95A569-C374-44D4-A514-50EE63A0C94E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0C7555-ADCF-422A-8477-FB41B442C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57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B3D06-FAE2-42E5-A067-6A74E2F8692A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3124BE-84C8-4171-96E1-A100E5699749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5" name="Rectangle: Single Corner Rounded 24">
                <a:extLst>
                  <a:ext uri="{FF2B5EF4-FFF2-40B4-BE49-F238E27FC236}">
                    <a16:creationId xmlns:a16="http://schemas.microsoft.com/office/drawing/2014/main" id="{57E54FC2-2201-4F4F-99AB-8A61BF2BB920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6" name="Teardrop 25">
                <a:extLst>
                  <a:ext uri="{FF2B5EF4-FFF2-40B4-BE49-F238E27FC236}">
                    <a16:creationId xmlns:a16="http://schemas.microsoft.com/office/drawing/2014/main" id="{74D3DB9F-BC79-45DA-B01C-FE9BAA738610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959193E-3303-4D5B-8265-57ABAF0CFE9C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CF8B022-087C-43F8-A95F-9EE3934B9DA4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3" name="Rectangle: Single Corner Rounded 22">
                  <a:extLst>
                    <a:ext uri="{FF2B5EF4-FFF2-40B4-BE49-F238E27FC236}">
                      <a16:creationId xmlns:a16="http://schemas.microsoft.com/office/drawing/2014/main" id="{C0C01D73-14F9-4B6B-AEB1-439ABFC7E47E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4" name="Teardrop 23">
                  <a:extLst>
                    <a:ext uri="{FF2B5EF4-FFF2-40B4-BE49-F238E27FC236}">
                      <a16:creationId xmlns:a16="http://schemas.microsoft.com/office/drawing/2014/main" id="{BB7F415C-5AA5-4BBD-885D-A2969EA2BF29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63C46A0-60BE-4194-8A55-4DF36F70BCA1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093A3A1-4F87-4187-B04D-0DC3C09E5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348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2C7665-19D9-402F-9FA5-4EF5DD270B43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539D74-57A5-4476-8016-9B9DCDB1B1B4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8C35EB0A-7B8D-4E0F-B4B8-F9A60FB518B0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2DC9CCA6-01EC-4B0F-A125-963182CFC069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DAA09A3-2988-440F-AE41-E76973C92BCE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26BB196-23BF-46F0-BD41-7D393EE63ECB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4" name="Rectangle: Single Corner Rounded 23">
                  <a:extLst>
                    <a:ext uri="{FF2B5EF4-FFF2-40B4-BE49-F238E27FC236}">
                      <a16:creationId xmlns:a16="http://schemas.microsoft.com/office/drawing/2014/main" id="{167420D0-DE4D-4AC4-AB65-2CA0D9D6F871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5" name="Teardrop 24">
                  <a:extLst>
                    <a:ext uri="{FF2B5EF4-FFF2-40B4-BE49-F238E27FC236}">
                      <a16:creationId xmlns:a16="http://schemas.microsoft.com/office/drawing/2014/main" id="{17261056-3BEB-46F7-B76D-139F4877D8ED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E011CA-4EF2-49EF-8160-CD479C10C995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DF0C1A-4561-4AF0-A830-B4D70C35A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94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789FBA-5E13-42CA-8F45-FB56FD309FC4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44618BD-4332-403A-8BBD-6EC9BFF6DE36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8" name="Rectangle: Single Corner Rounded 27">
                <a:extLst>
                  <a:ext uri="{FF2B5EF4-FFF2-40B4-BE49-F238E27FC236}">
                    <a16:creationId xmlns:a16="http://schemas.microsoft.com/office/drawing/2014/main" id="{3BB496C2-8151-44D0-ABDA-BA8E30CE8481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9" name="Teardrop 28">
                <a:extLst>
                  <a:ext uri="{FF2B5EF4-FFF2-40B4-BE49-F238E27FC236}">
                    <a16:creationId xmlns:a16="http://schemas.microsoft.com/office/drawing/2014/main" id="{BCC9EB5E-933B-41A9-A33F-0ACC454E74B6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55ADB8B-EE19-4BBB-B550-02DD29BA9FE1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558DDE24-D6CF-4A7A-94C5-A87BC533C3E3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6" name="Rectangle: Single Corner Rounded 25">
                  <a:extLst>
                    <a:ext uri="{FF2B5EF4-FFF2-40B4-BE49-F238E27FC236}">
                      <a16:creationId xmlns:a16="http://schemas.microsoft.com/office/drawing/2014/main" id="{A92E8540-E8B1-41A8-86DB-50C95FC698E6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7" name="Teardrop 26">
                  <a:extLst>
                    <a:ext uri="{FF2B5EF4-FFF2-40B4-BE49-F238E27FC236}">
                      <a16:creationId xmlns:a16="http://schemas.microsoft.com/office/drawing/2014/main" id="{B13B7F57-586D-4FEB-9F21-A9A9709E9E1A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D16D5E7-E83D-4F84-85FA-16D55AAE7B5A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3B97A9-22E1-4AFA-8CF7-30BD3A612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094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FABAD7E-EFB0-476B-A867-C579A1DA1920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742231-5728-4931-A8F7-436AFD2D3DA9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4" name="Rectangle: Single Corner Rounded 23">
                <a:extLst>
                  <a:ext uri="{FF2B5EF4-FFF2-40B4-BE49-F238E27FC236}">
                    <a16:creationId xmlns:a16="http://schemas.microsoft.com/office/drawing/2014/main" id="{CAB18271-FE05-4476-BECC-1D0F6AEB3C3F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5" name="Teardrop 24">
                <a:extLst>
                  <a:ext uri="{FF2B5EF4-FFF2-40B4-BE49-F238E27FC236}">
                    <a16:creationId xmlns:a16="http://schemas.microsoft.com/office/drawing/2014/main" id="{0DAF9F34-2087-4AF3-BD88-B35405F8354D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D30A3B-8ADE-4029-BF9F-10DDBFB3D538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A440D55-FD7E-43AA-A85D-EDC8F5C084A0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2" name="Rectangle: Single Corner Rounded 21">
                  <a:extLst>
                    <a:ext uri="{FF2B5EF4-FFF2-40B4-BE49-F238E27FC236}">
                      <a16:creationId xmlns:a16="http://schemas.microsoft.com/office/drawing/2014/main" id="{8062ADA8-CBB9-4820-81E0-A6198E1A4890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3" name="Teardrop 22">
                  <a:extLst>
                    <a:ext uri="{FF2B5EF4-FFF2-40B4-BE49-F238E27FC236}">
                      <a16:creationId xmlns:a16="http://schemas.microsoft.com/office/drawing/2014/main" id="{29D50D28-741D-4081-88F8-C87E99518F75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37DB8FE-F966-49C3-9ABB-2F0BA3F8E6A0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BCD2FE-218C-44EB-BEC1-AF257E44D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94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798446-59D8-4277-AB55-8B40C50E1334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8BFE4E-8095-4530-86A0-00FB17A05201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3" name="Rectangle: Single Corner Rounded 22">
                <a:extLst>
                  <a:ext uri="{FF2B5EF4-FFF2-40B4-BE49-F238E27FC236}">
                    <a16:creationId xmlns:a16="http://schemas.microsoft.com/office/drawing/2014/main" id="{EDA71D33-654B-4732-BE2E-EC0CF94205BB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4" name="Teardrop 23">
                <a:extLst>
                  <a:ext uri="{FF2B5EF4-FFF2-40B4-BE49-F238E27FC236}">
                    <a16:creationId xmlns:a16="http://schemas.microsoft.com/office/drawing/2014/main" id="{B7642C54-C835-4797-BE6E-C252E98122ED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194527-2075-4755-9DCD-A29BE543F74F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ACF9259-78DC-493A-8D4F-C55D5D74D6D2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1" name="Rectangle: Single Corner Rounded 20">
                  <a:extLst>
                    <a:ext uri="{FF2B5EF4-FFF2-40B4-BE49-F238E27FC236}">
                      <a16:creationId xmlns:a16="http://schemas.microsoft.com/office/drawing/2014/main" id="{556A9E05-BF15-4641-BA30-CD5A8221B083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2" name="Teardrop 21">
                  <a:extLst>
                    <a:ext uri="{FF2B5EF4-FFF2-40B4-BE49-F238E27FC236}">
                      <a16:creationId xmlns:a16="http://schemas.microsoft.com/office/drawing/2014/main" id="{3271CFB7-9E59-419F-9755-4F38961F877C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9A50309-E9EB-434A-B1DE-702160BD6CE6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E891CF7-BD24-4A70-89BD-27FCA59B4C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015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0D1851-D249-4DAA-8D3C-C3DCD10E45B3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2757AAE-DF1F-4CA9-8901-2087425A115D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E38D2A61-4BB3-4A17-9687-7A94F68F2B06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3E9C14D4-4DAD-4FCE-ADC4-4CD023602AB8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557E2A5-6282-4902-AE56-F20CB54A1193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CE9745F-031A-4A97-BF86-CEB4EE937EAE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4" name="Rectangle: Single Corner Rounded 23">
                  <a:extLst>
                    <a:ext uri="{FF2B5EF4-FFF2-40B4-BE49-F238E27FC236}">
                      <a16:creationId xmlns:a16="http://schemas.microsoft.com/office/drawing/2014/main" id="{D945D247-1B5A-4ED9-949B-06652CBE285B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5" name="Teardrop 24">
                  <a:extLst>
                    <a:ext uri="{FF2B5EF4-FFF2-40B4-BE49-F238E27FC236}">
                      <a16:creationId xmlns:a16="http://schemas.microsoft.com/office/drawing/2014/main" id="{B4945514-19A3-42A3-877D-5A64FE613360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0FCC936-75FD-4A9E-82B4-A81A6EFE0D7B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EDE79D-37B5-4430-9843-4C9E9FC51C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4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2B3B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C108AF-4DF3-40D6-9F80-DA663A153001}"/>
              </a:ext>
            </a:extLst>
          </p:cNvPr>
          <p:cNvGrpSpPr/>
          <p:nvPr userDrawn="1"/>
        </p:nvGrpSpPr>
        <p:grpSpPr>
          <a:xfrm>
            <a:off x="0" y="5929225"/>
            <a:ext cx="12192000" cy="971643"/>
            <a:chOff x="0" y="5929225"/>
            <a:chExt cx="12192000" cy="97164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D7100EF-8AE8-475A-B7E5-2F861EEF1D60}"/>
                </a:ext>
              </a:extLst>
            </p:cNvPr>
            <p:cNvGrpSpPr/>
            <p:nvPr userDrawn="1"/>
          </p:nvGrpSpPr>
          <p:grpSpPr>
            <a:xfrm>
              <a:off x="0" y="6305320"/>
              <a:ext cx="2674524" cy="595548"/>
              <a:chOff x="-396552" y="6212729"/>
              <a:chExt cx="3041625" cy="684738"/>
            </a:xfrm>
          </p:grpSpPr>
          <p:sp>
            <p:nvSpPr>
              <p:cNvPr id="26" name="Rectangle: Single Corner Rounded 25">
                <a:extLst>
                  <a:ext uri="{FF2B5EF4-FFF2-40B4-BE49-F238E27FC236}">
                    <a16:creationId xmlns:a16="http://schemas.microsoft.com/office/drawing/2014/main" id="{0239D6A3-CA86-46F4-A239-3D0D65A2DE5D}"/>
                  </a:ext>
                </a:extLst>
              </p:cNvPr>
              <p:cNvSpPr/>
              <p:nvPr/>
            </p:nvSpPr>
            <p:spPr>
              <a:xfrm>
                <a:off x="-396552" y="6219719"/>
                <a:ext cx="2881489" cy="638281"/>
              </a:xfrm>
              <a:prstGeom prst="round1Rect">
                <a:avLst/>
              </a:prstGeom>
              <a:solidFill>
                <a:srgbClr val="EDBB1E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 dirty="0"/>
              </a:p>
            </p:txBody>
          </p:sp>
          <p:sp>
            <p:nvSpPr>
              <p:cNvPr id="27" name="Teardrop 26">
                <a:extLst>
                  <a:ext uri="{FF2B5EF4-FFF2-40B4-BE49-F238E27FC236}">
                    <a16:creationId xmlns:a16="http://schemas.microsoft.com/office/drawing/2014/main" id="{AC804AC9-C045-4F69-A6C0-F4E58D6E62E1}"/>
                  </a:ext>
                </a:extLst>
              </p:cNvPr>
              <p:cNvSpPr/>
              <p:nvPr/>
            </p:nvSpPr>
            <p:spPr>
              <a:xfrm rot="4525731">
                <a:off x="2101928" y="6354321"/>
                <a:ext cx="684738" cy="401553"/>
              </a:xfrm>
              <a:prstGeom prst="teardrop">
                <a:avLst>
                  <a:gd name="adj" fmla="val 123245"/>
                </a:avLst>
              </a:prstGeom>
              <a:solidFill>
                <a:srgbClr val="EDBB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Z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60DEBBD-5C1A-444C-9509-5EEBC0631976}"/>
                </a:ext>
              </a:extLst>
            </p:cNvPr>
            <p:cNvGrpSpPr/>
            <p:nvPr userDrawn="1"/>
          </p:nvGrpSpPr>
          <p:grpSpPr>
            <a:xfrm>
              <a:off x="2810681" y="5929225"/>
              <a:ext cx="9381319" cy="940764"/>
              <a:chOff x="2747191" y="5776821"/>
              <a:chExt cx="6396809" cy="1081179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7FD53CE-3B5C-4737-AD0C-1F60D323BB4E}"/>
                  </a:ext>
                </a:extLst>
              </p:cNvPr>
              <p:cNvGrpSpPr/>
              <p:nvPr/>
            </p:nvGrpSpPr>
            <p:grpSpPr>
              <a:xfrm flipH="1">
                <a:off x="2963838" y="6114148"/>
                <a:ext cx="6180162" cy="743852"/>
                <a:chOff x="0" y="5233479"/>
                <a:chExt cx="5023972" cy="743852"/>
              </a:xfrm>
            </p:grpSpPr>
            <p:sp>
              <p:nvSpPr>
                <p:cNvPr id="24" name="Rectangle: Single Corner Rounded 23">
                  <a:extLst>
                    <a:ext uri="{FF2B5EF4-FFF2-40B4-BE49-F238E27FC236}">
                      <a16:creationId xmlns:a16="http://schemas.microsoft.com/office/drawing/2014/main" id="{37267991-5EB8-4C98-8741-71ACDB2F1FE8}"/>
                    </a:ext>
                  </a:extLst>
                </p:cNvPr>
                <p:cNvSpPr/>
                <p:nvPr/>
              </p:nvSpPr>
              <p:spPr>
                <a:xfrm flipV="1">
                  <a:off x="0" y="5328382"/>
                  <a:ext cx="4786677" cy="648165"/>
                </a:xfrm>
                <a:prstGeom prst="round1Rect">
                  <a:avLst/>
                </a:prstGeom>
                <a:solidFill>
                  <a:srgbClr val="2B3B6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 dirty="0"/>
                </a:p>
              </p:txBody>
            </p:sp>
            <p:sp>
              <p:nvSpPr>
                <p:cNvPr id="25" name="Teardrop 24">
                  <a:extLst>
                    <a:ext uri="{FF2B5EF4-FFF2-40B4-BE49-F238E27FC236}">
                      <a16:creationId xmlns:a16="http://schemas.microsoft.com/office/drawing/2014/main" id="{3455B365-9FB5-4CDD-B5B5-602EBD9DC7EE}"/>
                    </a:ext>
                  </a:extLst>
                </p:cNvPr>
                <p:cNvSpPr/>
                <p:nvPr/>
              </p:nvSpPr>
              <p:spPr>
                <a:xfrm rot="17074269" flipV="1">
                  <a:off x="4358236" y="5311595"/>
                  <a:ext cx="743852" cy="587620"/>
                </a:xfrm>
                <a:prstGeom prst="teardrop">
                  <a:avLst>
                    <a:gd name="adj" fmla="val 123245"/>
                  </a:avLst>
                </a:prstGeom>
                <a:solidFill>
                  <a:srgbClr val="2C3C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Z" sz="180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FE0DE5-2DFB-43A9-8E4C-1C1A786A99CB}"/>
                  </a:ext>
                </a:extLst>
              </p:cNvPr>
              <p:cNvSpPr/>
              <p:nvPr/>
            </p:nvSpPr>
            <p:spPr>
              <a:xfrm>
                <a:off x="2747191" y="5776821"/>
                <a:ext cx="886742" cy="4322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NZ" sz="1800"/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D56812-94A3-4F9D-9306-5568C588B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0342" y="6390511"/>
              <a:ext cx="2114330" cy="42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98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E6B26BA-816A-41A7-812C-E6E094B8894D}" type="datetimeFigureOut">
              <a:rPr lang="en-NZ" smtClean="0"/>
              <a:pPr/>
              <a:t>12/04/2021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ACDF1D0-CF00-4D73-BB15-23BD3CBD8390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32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B3B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483872-15AF-440B-AEC2-CAE797F03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798" y="1174903"/>
            <a:ext cx="8812554" cy="2387600"/>
          </a:xfrm>
        </p:spPr>
        <p:txBody>
          <a:bodyPr>
            <a:normAutofit/>
          </a:bodyPr>
          <a:lstStyle/>
          <a:p>
            <a:r>
              <a:rPr lang="en-NZ" dirty="0"/>
              <a:t>Neck Trauma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0F57228-3100-499D-BB31-9B3C3BDB2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798" y="3562503"/>
            <a:ext cx="7549203" cy="1284281"/>
          </a:xfrm>
        </p:spPr>
        <p:txBody>
          <a:bodyPr>
            <a:normAutofit fontScale="92500" lnSpcReduction="20000"/>
          </a:bodyPr>
          <a:lstStyle/>
          <a:p>
            <a:r>
              <a:rPr lang="en-NZ" sz="2800" dirty="0"/>
              <a:t>NZAGS21</a:t>
            </a:r>
          </a:p>
          <a:p>
            <a:r>
              <a:rPr lang="en-NZ" sz="2800" dirty="0"/>
              <a:t>New Plymouth</a:t>
            </a:r>
          </a:p>
          <a:p>
            <a:r>
              <a:rPr lang="en-NZ" sz="2800" dirty="0"/>
              <a:t>March 27</a:t>
            </a:r>
            <a:r>
              <a:rPr lang="en-NZ" sz="2800" baseline="30000" dirty="0"/>
              <a:t>th</a:t>
            </a:r>
            <a:r>
              <a:rPr lang="en-NZ" sz="2800" dirty="0"/>
              <a:t>, 2021</a:t>
            </a:r>
            <a:endParaRPr lang="en-NZ" sz="2400" dirty="0"/>
          </a:p>
          <a:p>
            <a:endParaRPr lang="en-N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545664-573E-4FDF-B071-A64600BE63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798" y="5200803"/>
            <a:ext cx="5068138" cy="749300"/>
          </a:xfrm>
        </p:spPr>
        <p:txBody>
          <a:bodyPr/>
          <a:lstStyle/>
          <a:p>
            <a:r>
              <a:rPr lang="en-NZ" sz="1600" dirty="0"/>
              <a:t>Professor Ian Civil</a:t>
            </a:r>
          </a:p>
          <a:p>
            <a:r>
              <a:rPr lang="en-NZ" sz="1600" dirty="0"/>
              <a:t>Clinical Director, National Trauma Network</a:t>
            </a:r>
          </a:p>
        </p:txBody>
      </p:sp>
    </p:spTree>
    <p:extLst>
      <p:ext uri="{BB962C8B-B14F-4D97-AF65-F5344CB8AC3E}">
        <p14:creationId xmlns:p14="http://schemas.microsoft.com/office/powerpoint/2010/main" val="353680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F79EE-7268-414A-817E-5D33B2F28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66" t="18500" r="25785" b="47900"/>
          <a:stretch/>
        </p:blipFill>
        <p:spPr>
          <a:xfrm>
            <a:off x="130660" y="116632"/>
            <a:ext cx="12061340" cy="48245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52E38-4519-449E-924D-1B58FE8465E5}"/>
              </a:ext>
            </a:extLst>
          </p:cNvPr>
          <p:cNvSpPr txBox="1"/>
          <p:nvPr/>
        </p:nvSpPr>
        <p:spPr>
          <a:xfrm>
            <a:off x="1199456" y="5085184"/>
            <a:ext cx="10344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Further, we propose a ‘‘No Zone’’ approach to imaging triage for these patients using multidetector CTA (Fig. 1) as a safe and very effective modality for the initial evaluation, trajectory determination, injury identification, and subsequent decision-making in patients presenting with penetrating neck trauma.</a:t>
            </a:r>
            <a:endParaRPr lang="en-NZ" i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F86798-B6B8-4697-B53E-87E883856262}"/>
              </a:ext>
            </a:extLst>
          </p:cNvPr>
          <p:cNvSpPr txBox="1"/>
          <p:nvPr/>
        </p:nvSpPr>
        <p:spPr>
          <a:xfrm flipH="1">
            <a:off x="407368" y="203155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555555"/>
                </a:solidFill>
                <a:effectLst/>
                <a:latin typeface="Roboto"/>
              </a:rPr>
              <a:t>The American Surgeon; Atlanta</a:t>
            </a:r>
            <a:r>
              <a:rPr lang="en-US" sz="1400" b="0" i="1" dirty="0">
                <a:solidFill>
                  <a:srgbClr val="555555"/>
                </a:solidFill>
                <a:effectLst/>
                <a:latin typeface="Roboto"/>
              </a:rPr>
              <a:t> Vol. 79, </a:t>
            </a:r>
            <a:r>
              <a:rPr lang="en-US" sz="1400" b="0" i="1" dirty="0" err="1">
                <a:solidFill>
                  <a:srgbClr val="555555"/>
                </a:solidFill>
                <a:effectLst/>
                <a:latin typeface="Roboto"/>
              </a:rPr>
              <a:t>Iss</a:t>
            </a:r>
            <a:r>
              <a:rPr lang="en-US" sz="1400" b="0" i="1" dirty="0">
                <a:solidFill>
                  <a:srgbClr val="555555"/>
                </a:solidFill>
                <a:effectLst/>
                <a:latin typeface="Roboto"/>
              </a:rPr>
              <a:t>. 1,  (Jan 2013): 23-9</a:t>
            </a:r>
            <a:r>
              <a:rPr lang="en-US" b="0" i="0" dirty="0">
                <a:solidFill>
                  <a:srgbClr val="555555"/>
                </a:solidFill>
                <a:effectLst/>
                <a:latin typeface="Roboto"/>
              </a:rPr>
              <a:t>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46185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BC90BD-B69E-4352-9D45-70CECD539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t="15350" r="12791" b="38450"/>
          <a:stretch/>
        </p:blipFill>
        <p:spPr>
          <a:xfrm>
            <a:off x="551384" y="332656"/>
            <a:ext cx="11311802" cy="38884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A0272-35F5-4F45-80EC-329331B97F8C}"/>
              </a:ext>
            </a:extLst>
          </p:cNvPr>
          <p:cNvSpPr txBox="1"/>
          <p:nvPr/>
        </p:nvSpPr>
        <p:spPr>
          <a:xfrm flipH="1">
            <a:off x="6312024" y="4437112"/>
            <a:ext cx="540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i="1" dirty="0"/>
              <a:t>J Trauma Acute Care Surg. 2020;89: 1233–1238</a:t>
            </a:r>
          </a:p>
        </p:txBody>
      </p:sp>
    </p:spTree>
    <p:extLst>
      <p:ext uri="{BB962C8B-B14F-4D97-AF65-F5344CB8AC3E}">
        <p14:creationId xmlns:p14="http://schemas.microsoft.com/office/powerpoint/2010/main" val="3217684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17C74D-6D10-47EC-9890-FA5DEB1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515600" cy="132556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FA1F02-5E9A-40EB-A502-A51B50000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206084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the first systematic review to examine the role of CTA in PNT.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combination with physical examination, CTA demonstrated a reliable high sensitivity and specificity for detecting injuries in PNT in stable patients with soft signs of injury and select patients with hard signs of injury.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Unstable patients with hard signs should always undergo immediate neck exploration.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results of this review support the management of PNT using no-zone approach based on physical examination and the use of CTA in stable patients</a:t>
            </a:r>
            <a:endParaRPr lang="en-NZ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CB7BB-34D9-4FB5-96D3-B6D4D51F1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t="32461" r="12791" b="52139"/>
          <a:stretch/>
        </p:blipFill>
        <p:spPr>
          <a:xfrm>
            <a:off x="316632" y="303494"/>
            <a:ext cx="11311802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0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FD817-2677-42E5-A1B3-D04D87CAD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9FB8E-A58F-4C88-A371-16FAC1267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528" y="2193648"/>
            <a:ext cx="5181600" cy="4351338"/>
          </a:xfrm>
        </p:spPr>
        <p:txBody>
          <a:bodyPr/>
          <a:lstStyle/>
          <a:p>
            <a:r>
              <a:rPr lang="en-NZ" dirty="0"/>
              <a:t>Diagnostic accuracy of CTA</a:t>
            </a:r>
          </a:p>
          <a:p>
            <a:endParaRPr lang="en-NZ" dirty="0"/>
          </a:p>
          <a:p>
            <a:pPr lvl="1"/>
            <a:r>
              <a:rPr lang="en-NZ" dirty="0"/>
              <a:t>Sensitivity 	85-100%</a:t>
            </a:r>
          </a:p>
          <a:p>
            <a:pPr lvl="1"/>
            <a:r>
              <a:rPr lang="en-NZ" dirty="0"/>
              <a:t>Specificity	95-100%</a:t>
            </a:r>
          </a:p>
          <a:p>
            <a:pPr lvl="1"/>
            <a:r>
              <a:rPr lang="en-NZ" dirty="0"/>
              <a:t>PPV		85-100%</a:t>
            </a:r>
          </a:p>
          <a:p>
            <a:pPr lvl="1"/>
            <a:r>
              <a:rPr lang="en-NZ" dirty="0"/>
              <a:t>NPV		98-100%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96D517-7F96-4A4C-A575-1F916EAC5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7713" t="18012" r="59780" b="39988"/>
          <a:stretch/>
        </p:blipFill>
        <p:spPr>
          <a:xfrm>
            <a:off x="8905528" y="1484784"/>
            <a:ext cx="2221466" cy="419610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EB6B2F-66F8-48A3-AA03-2B8872609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0" t="32461" r="12791" b="52995"/>
          <a:stretch/>
        </p:blipFill>
        <p:spPr>
          <a:xfrm>
            <a:off x="191344" y="491934"/>
            <a:ext cx="11311802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2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6B590-3A94-4C17-B5ED-F9869DDAE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24801" r="19878" b="26900"/>
          <a:stretch/>
        </p:blipFill>
        <p:spPr>
          <a:xfrm>
            <a:off x="767408" y="404664"/>
            <a:ext cx="11275514" cy="5035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9ECCB-5BE7-424C-BC75-7C57E72359B1}"/>
              </a:ext>
            </a:extLst>
          </p:cNvPr>
          <p:cNvSpPr txBox="1"/>
          <p:nvPr/>
        </p:nvSpPr>
        <p:spPr>
          <a:xfrm>
            <a:off x="5063208" y="537321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Accepted for publication 5 January 2021. </a:t>
            </a:r>
            <a:r>
              <a:rPr lang="en-US" i="1" dirty="0" err="1"/>
              <a:t>doi</a:t>
            </a:r>
            <a:r>
              <a:rPr lang="en-US" i="1" dirty="0"/>
              <a:t>: 10.1111/ans.16600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293803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2223D-FA99-4D0D-8C0C-531C0EC71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6F71-FFA5-4C7D-A36C-07EFB5E9F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6872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This systematic review provides level 2A evidence that the ‘no zone’ approach to PNI management through the use of highly sensitive and specific CT-A imaging coupled with thorough clinical examination is a safe algorithm, which reduces rates of negative neck exploration. </a:t>
            </a:r>
          </a:p>
          <a:p>
            <a:r>
              <a:rPr lang="en-US" sz="2400" dirty="0"/>
              <a:t>Clinical assessment remains important for stratification of patients into hard, soft and asymptomatic groups, with some allowance for clinician discretion with regards to </a:t>
            </a:r>
            <a:r>
              <a:rPr lang="en-US" sz="2400" dirty="0" err="1"/>
              <a:t>haemodynamically</a:t>
            </a:r>
            <a:r>
              <a:rPr lang="en-US" sz="2400" dirty="0"/>
              <a:t> stable patients with hard signs, and asymptomatic patients with a high impact mechanism or concerning features.</a:t>
            </a:r>
            <a:endParaRPr lang="en-NZ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78458-9796-4805-A1B2-28186B268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42067" r="19878" b="46882"/>
          <a:stretch/>
        </p:blipFill>
        <p:spPr>
          <a:xfrm>
            <a:off x="695400" y="451842"/>
            <a:ext cx="11275514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28ED1-C5A7-45A1-8D7A-41E81AD9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But who is safe to have a CTA?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7D849-FCF3-4BB5-9670-5511D7FC2F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dirty="0"/>
              <a:t>Patients with soft signs</a:t>
            </a:r>
          </a:p>
          <a:p>
            <a:r>
              <a:rPr lang="en-NZ" dirty="0"/>
              <a:t>Stable patients with hard signs </a:t>
            </a:r>
          </a:p>
          <a:p>
            <a:endParaRPr lang="en-NZ" dirty="0"/>
          </a:p>
          <a:p>
            <a:r>
              <a:rPr lang="en-NZ" dirty="0"/>
              <a:t>SO…..</a:t>
            </a:r>
          </a:p>
          <a:p>
            <a:endParaRPr lang="en-NZ" dirty="0"/>
          </a:p>
          <a:p>
            <a:r>
              <a:rPr lang="en-NZ" dirty="0"/>
              <a:t>What are hard and soft signs?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BC829-13D9-4C54-AA0F-00AEB6FBB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12432" cy="4351338"/>
          </a:xfrm>
        </p:spPr>
        <p:txBody>
          <a:bodyPr>
            <a:normAutofit fontScale="92500" lnSpcReduction="10000"/>
          </a:bodyPr>
          <a:lstStyle/>
          <a:p>
            <a:r>
              <a:rPr lang="en-NZ" sz="2600" dirty="0"/>
              <a:t>Hard signs</a:t>
            </a:r>
          </a:p>
          <a:p>
            <a:pPr lvl="1"/>
            <a:r>
              <a:rPr lang="en-NZ" sz="2200" dirty="0"/>
              <a:t>Pulsative haemorrhage</a:t>
            </a:r>
          </a:p>
          <a:p>
            <a:pPr lvl="1"/>
            <a:r>
              <a:rPr lang="en-NZ" sz="2200" dirty="0"/>
              <a:t>Expanding haematoma</a:t>
            </a:r>
          </a:p>
          <a:p>
            <a:pPr lvl="1"/>
            <a:r>
              <a:rPr lang="en-NZ" sz="2200" dirty="0"/>
              <a:t>Bruit/thrill</a:t>
            </a:r>
          </a:p>
          <a:p>
            <a:pPr lvl="1"/>
            <a:r>
              <a:rPr lang="en-NZ" sz="2200" dirty="0"/>
              <a:t>Absent pulses</a:t>
            </a:r>
          </a:p>
          <a:p>
            <a:pPr lvl="1"/>
            <a:r>
              <a:rPr lang="en-NZ" sz="2200" dirty="0"/>
              <a:t>Extremity ABI&lt;0.9</a:t>
            </a:r>
          </a:p>
          <a:p>
            <a:r>
              <a:rPr lang="en-NZ" sz="2600" dirty="0"/>
              <a:t>Soft signs</a:t>
            </a:r>
          </a:p>
          <a:p>
            <a:pPr lvl="1"/>
            <a:r>
              <a:rPr lang="en-NZ" sz="2200" dirty="0"/>
              <a:t>History of haemorrhage</a:t>
            </a:r>
          </a:p>
          <a:p>
            <a:pPr lvl="1"/>
            <a:r>
              <a:rPr lang="en-NZ" sz="2200" dirty="0"/>
              <a:t>Wounds and unexplained haemorrhagic shock</a:t>
            </a:r>
          </a:p>
          <a:p>
            <a:pPr lvl="1"/>
            <a:r>
              <a:rPr lang="en-NZ" sz="2200" dirty="0"/>
              <a:t>Neurologic deficit </a:t>
            </a:r>
          </a:p>
          <a:p>
            <a:pPr lvl="1"/>
            <a:r>
              <a:rPr lang="en-NZ" sz="2200" dirty="0"/>
              <a:t>High risk </a:t>
            </a:r>
            <a:r>
              <a:rPr lang="en-NZ" sz="2200" dirty="0" err="1"/>
              <a:t>fx</a:t>
            </a:r>
            <a:r>
              <a:rPr lang="en-NZ" sz="2200" dirty="0"/>
              <a:t>, dislocation or proximity wound</a:t>
            </a:r>
          </a:p>
        </p:txBody>
      </p:sp>
    </p:spTree>
    <p:extLst>
      <p:ext uri="{BB962C8B-B14F-4D97-AF65-F5344CB8AC3E}">
        <p14:creationId xmlns:p14="http://schemas.microsoft.com/office/powerpoint/2010/main" val="308611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6C86-3827-4931-A17B-4997BDA75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Hard signs versus </a:t>
            </a:r>
            <a:r>
              <a:rPr lang="en-NZ"/>
              <a:t>soft signs</a:t>
            </a:r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520108AF-E5E6-40DB-9F83-73F1D65DBF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7363" r="7362" b="4410"/>
          <a:stretch/>
        </p:blipFill>
        <p:spPr>
          <a:xfrm rot="5400000">
            <a:off x="358028" y="2181691"/>
            <a:ext cx="4044392" cy="3111070"/>
          </a:xfrm>
        </p:spPr>
      </p:pic>
      <p:pic>
        <p:nvPicPr>
          <p:cNvPr id="8" name="Content Placeholder 7" descr="Text, letter&#10;&#10;Description automatically generated">
            <a:extLst>
              <a:ext uri="{FF2B5EF4-FFF2-40B4-BE49-F238E27FC236}">
                <a16:creationId xmlns:a16="http://schemas.microsoft.com/office/drawing/2014/main" id="{14821333-B412-4F8A-954E-993A93646F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t="7371" r="5708" b="41898"/>
          <a:stretch/>
        </p:blipFill>
        <p:spPr>
          <a:xfrm>
            <a:off x="5087888" y="1690688"/>
            <a:ext cx="3672408" cy="1656184"/>
          </a:xfrm>
        </p:spPr>
      </p:pic>
      <p:pic>
        <p:nvPicPr>
          <p:cNvPr id="10" name="Picture 9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98445AE0-7B6F-4B2B-8D65-DE5953AFD9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4326" b="5324"/>
          <a:stretch/>
        </p:blipFill>
        <p:spPr>
          <a:xfrm>
            <a:off x="7536160" y="2852936"/>
            <a:ext cx="4443864" cy="316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2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DA4808-6D6D-4FB2-8C1F-D53179E0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7FBBE42-F48D-4CDB-AB6E-9DB12A26B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3056"/>
            <a:ext cx="10515600" cy="2243906"/>
          </a:xfrm>
        </p:spPr>
        <p:txBody>
          <a:bodyPr>
            <a:normAutofit/>
          </a:bodyPr>
          <a:lstStyle/>
          <a:p>
            <a:r>
              <a:rPr lang="en-NZ" sz="2400" dirty="0"/>
              <a:t>In the era of readily available CT imaging, using hard and soft signs as a decision-making strategy is outdated</a:t>
            </a:r>
          </a:p>
          <a:p>
            <a:r>
              <a:rPr lang="en-NZ" sz="2400" dirty="0"/>
              <a:t>These signs do not provide a useful clinical distinction and a strategy of using haemorrhagic and ischaemic signs of vascular injury is of far greater utility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2B822C-5F81-4394-874F-BA456718D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60" t="35300" r="21651" b="33200"/>
          <a:stretch/>
        </p:blipFill>
        <p:spPr>
          <a:xfrm>
            <a:off x="623392" y="260648"/>
            <a:ext cx="11046027" cy="3416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1BD02D-A792-4906-A7BD-3EDBA1BD1618}"/>
              </a:ext>
            </a:extLst>
          </p:cNvPr>
          <p:cNvSpPr txBox="1"/>
          <p:nvPr/>
        </p:nvSpPr>
        <p:spPr>
          <a:xfrm>
            <a:off x="6956973" y="908720"/>
            <a:ext cx="487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(J Trauma Acute Care Surg. 2021;90: 1–10)</a:t>
            </a:r>
          </a:p>
        </p:txBody>
      </p:sp>
    </p:spTree>
    <p:extLst>
      <p:ext uri="{BB962C8B-B14F-4D97-AF65-F5344CB8AC3E}">
        <p14:creationId xmlns:p14="http://schemas.microsoft.com/office/powerpoint/2010/main" val="2967133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14935-4189-4011-B1D4-37183FF2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Haemorrhagic and Ischaemic signs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D7F624-ACE6-4426-9448-A105E92ECC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Haemorrhagic</a:t>
            </a:r>
            <a:r>
              <a:rPr lang="en-US" dirty="0"/>
              <a:t> signs</a:t>
            </a:r>
          </a:p>
          <a:p>
            <a:pPr lvl="1"/>
            <a:r>
              <a:rPr lang="en-US" dirty="0"/>
              <a:t>Hemorrhage</a:t>
            </a:r>
          </a:p>
          <a:p>
            <a:pPr lvl="1"/>
            <a:r>
              <a:rPr lang="en-US" dirty="0"/>
              <a:t>Expanding hematoma</a:t>
            </a:r>
          </a:p>
          <a:p>
            <a:pPr lvl="1"/>
            <a:endParaRPr lang="en-NZ" dirty="0"/>
          </a:p>
          <a:p>
            <a:pPr lvl="1"/>
            <a:endParaRPr lang="en-NZ" dirty="0"/>
          </a:p>
          <a:p>
            <a:pPr lvl="1"/>
            <a:r>
              <a:rPr lang="en-NZ" dirty="0"/>
              <a:t>THESE PATIENTS NEED TO GO TO THE OR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6BF8B0-8F77-4A28-9D37-584D3F2BAA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Ischaemic</a:t>
            </a:r>
            <a:r>
              <a:rPr lang="en-US" dirty="0"/>
              <a:t> signs</a:t>
            </a:r>
          </a:p>
          <a:p>
            <a:pPr lvl="1"/>
            <a:r>
              <a:rPr lang="en-US" dirty="0"/>
              <a:t> Absent or diminished pulses</a:t>
            </a:r>
          </a:p>
          <a:p>
            <a:pPr lvl="1"/>
            <a:r>
              <a:rPr lang="en-US" dirty="0"/>
              <a:t> Neurologic deficit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THESE PATIENTS CAN HAVE CT</a:t>
            </a:r>
            <a:endParaRPr lang="en-N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646FB9-7BFD-4B9E-9D91-1B45B03852F4}"/>
              </a:ext>
            </a:extLst>
          </p:cNvPr>
          <p:cNvSpPr txBox="1"/>
          <p:nvPr/>
        </p:nvSpPr>
        <p:spPr>
          <a:xfrm>
            <a:off x="3791744" y="3431502"/>
            <a:ext cx="3888432" cy="2185214"/>
          </a:xfrm>
          <a:prstGeom prst="rect">
            <a:avLst/>
          </a:prstGeom>
          <a:solidFill>
            <a:srgbClr val="EDBB1E"/>
          </a:solidFill>
        </p:spPr>
        <p:txBody>
          <a:bodyPr wrap="square" rtlCol="0">
            <a:spAutoFit/>
          </a:bodyPr>
          <a:lstStyle/>
          <a:p>
            <a:r>
              <a:rPr lang="en-NZ" sz="2600" dirty="0"/>
              <a:t>Hard signs</a:t>
            </a:r>
          </a:p>
          <a:p>
            <a:pPr lvl="1"/>
            <a:r>
              <a:rPr lang="en-NZ" sz="2200" dirty="0"/>
              <a:t>Pulsative haemorrhage</a:t>
            </a:r>
          </a:p>
          <a:p>
            <a:pPr lvl="1"/>
            <a:r>
              <a:rPr lang="en-NZ" sz="2200" dirty="0"/>
              <a:t>Expanding haematoma</a:t>
            </a:r>
          </a:p>
          <a:p>
            <a:pPr lvl="1"/>
            <a:r>
              <a:rPr lang="en-NZ" sz="2200" dirty="0"/>
              <a:t>Bruit/thrill</a:t>
            </a:r>
          </a:p>
          <a:p>
            <a:pPr lvl="1"/>
            <a:r>
              <a:rPr lang="en-NZ" sz="2200" dirty="0"/>
              <a:t>Absent pulses</a:t>
            </a:r>
          </a:p>
          <a:p>
            <a:pPr lvl="1"/>
            <a:r>
              <a:rPr lang="en-NZ" sz="2200" dirty="0"/>
              <a:t>Extremity ABI&lt;0.9</a:t>
            </a:r>
          </a:p>
        </p:txBody>
      </p:sp>
    </p:spTree>
    <p:extLst>
      <p:ext uri="{BB962C8B-B14F-4D97-AF65-F5344CB8AC3E}">
        <p14:creationId xmlns:p14="http://schemas.microsoft.com/office/powerpoint/2010/main" val="31165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FD49-95AF-4538-87D9-57A719A3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Challenging neck trauma….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4433CAF-06B1-4016-B095-5A0FFA4E624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6"/>
          <a:stretch>
            <a:fillRect/>
          </a:stretch>
        </p:blipFill>
        <p:spPr bwMode="auto">
          <a:xfrm>
            <a:off x="838200" y="1916832"/>
            <a:ext cx="5190524" cy="386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55379DC-41F3-451A-AC0A-5E5A5B370B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6160" y="1916832"/>
            <a:ext cx="2592288" cy="403914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AE689-59B4-49F6-8BD1-378211FE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Blunt neck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B0CFE-63FE-44A3-8A12-240968FB75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Apart from cervical spine injuries the potential is for</a:t>
            </a:r>
          </a:p>
          <a:p>
            <a:pPr lvl="1"/>
            <a:endParaRPr lang="en-NZ" dirty="0"/>
          </a:p>
          <a:p>
            <a:pPr lvl="1"/>
            <a:r>
              <a:rPr lang="en-NZ" dirty="0"/>
              <a:t>BCVI</a:t>
            </a:r>
          </a:p>
          <a:p>
            <a:pPr lvl="1"/>
            <a:r>
              <a:rPr lang="en-NZ" dirty="0"/>
              <a:t>Laryngeal injury</a:t>
            </a:r>
          </a:p>
          <a:p>
            <a:pPr lvl="1"/>
            <a:endParaRPr lang="en-NZ" dirty="0"/>
          </a:p>
          <a:p>
            <a:pPr lvl="1"/>
            <a:r>
              <a:rPr lang="en-NZ" dirty="0"/>
              <a:t>Pharyngeal injury</a:t>
            </a:r>
          </a:p>
          <a:p>
            <a:pPr lvl="1"/>
            <a:r>
              <a:rPr lang="en-NZ" dirty="0"/>
              <a:t>Oesophageal injury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5C83BC2-ECED-406F-99F2-6DF9315CE4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690998"/>
            <a:ext cx="3196758" cy="4894472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AC262C-28F8-4789-9E90-9FBC4DFC6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2417118"/>
            <a:ext cx="237626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87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B6E2060C-66B2-4691-A757-AEA70231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dirty="0"/>
              <a:t>The new Denver Health Medical </a:t>
            </a:r>
            <a:r>
              <a:rPr lang="en-NZ" altLang="en-US" dirty="0" err="1"/>
              <a:t>Center</a:t>
            </a:r>
            <a:r>
              <a:rPr lang="en-NZ" altLang="en-US" dirty="0"/>
              <a:t> BCVI screening guideline.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6E95F982-34FE-4682-B401-025A3F462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708402"/>
            <a:ext cx="8785225" cy="4171950"/>
          </a:xfrm>
        </p:spPr>
        <p:txBody>
          <a:bodyPr>
            <a:normAutofit fontScale="92500"/>
          </a:bodyPr>
          <a:lstStyle/>
          <a:p>
            <a:r>
              <a:rPr lang="en-NZ" altLang="en-US" sz="2400" b="1" dirty="0"/>
              <a:t>Risk Factors for BCVI</a:t>
            </a:r>
          </a:p>
          <a:p>
            <a:pPr lvl="1"/>
            <a:r>
              <a:rPr lang="en-NZ" altLang="en-US" sz="2000" dirty="0"/>
              <a:t>High energy transfer mechanism associated with:</a:t>
            </a:r>
          </a:p>
          <a:p>
            <a:pPr lvl="2"/>
            <a:r>
              <a:rPr lang="en-NZ" altLang="en-US" sz="1600" dirty="0"/>
              <a:t>Displaced mid-face fracture (</a:t>
            </a:r>
            <a:r>
              <a:rPr lang="en-NZ" altLang="en-US" sz="1600" dirty="0" err="1"/>
              <a:t>LeFort</a:t>
            </a:r>
            <a:r>
              <a:rPr lang="en-NZ" altLang="en-US" sz="1600" dirty="0"/>
              <a:t> II or III)</a:t>
            </a:r>
          </a:p>
          <a:p>
            <a:pPr lvl="2"/>
            <a:r>
              <a:rPr lang="en-NZ" altLang="en-US" sz="1600" dirty="0"/>
              <a:t>Mandible fracture</a:t>
            </a:r>
          </a:p>
          <a:p>
            <a:pPr lvl="2"/>
            <a:r>
              <a:rPr lang="en-NZ" altLang="en-US" sz="1600" dirty="0"/>
              <a:t>Complex skull fracture/basilar skull fracture/occipital condyle fracture</a:t>
            </a:r>
          </a:p>
          <a:p>
            <a:pPr lvl="2"/>
            <a:r>
              <a:rPr lang="it-IT" altLang="en-US" sz="1600" dirty="0"/>
              <a:t>CHI consistent with DAI and</a:t>
            </a:r>
          </a:p>
          <a:p>
            <a:pPr lvl="2"/>
            <a:r>
              <a:rPr lang="en-NZ" altLang="en-US" sz="1600" dirty="0"/>
              <a:t>GCS &lt; 6</a:t>
            </a:r>
          </a:p>
          <a:p>
            <a:pPr lvl="2"/>
            <a:r>
              <a:rPr lang="en-NZ" altLang="en-US" sz="1600" dirty="0"/>
              <a:t>Cervical subluxation or ligamentous injury, transverse foramen fracture, any body fracture, any fracture C1-3</a:t>
            </a:r>
          </a:p>
          <a:p>
            <a:pPr lvl="2"/>
            <a:r>
              <a:rPr lang="en-NZ" altLang="en-US" sz="1600" dirty="0"/>
              <a:t>Near hanging with anoxic brain injury</a:t>
            </a:r>
          </a:p>
          <a:p>
            <a:pPr lvl="2"/>
            <a:r>
              <a:rPr lang="en-NZ" altLang="en-US" sz="1600" dirty="0"/>
              <a:t>Clothesline type injury or seat belt abrasion with significant swelling, pain, or altered MS</a:t>
            </a:r>
          </a:p>
          <a:p>
            <a:pPr lvl="2"/>
            <a:r>
              <a:rPr lang="en-NZ" altLang="en-US" sz="1600" dirty="0"/>
              <a:t>TBI with thoracic injuries</a:t>
            </a:r>
          </a:p>
          <a:p>
            <a:pPr lvl="2"/>
            <a:r>
              <a:rPr lang="en-NZ" altLang="en-US" sz="1600" dirty="0"/>
              <a:t>Scalp degloving</a:t>
            </a:r>
          </a:p>
          <a:p>
            <a:pPr lvl="2"/>
            <a:r>
              <a:rPr lang="en-NZ" altLang="en-US" sz="1600" dirty="0"/>
              <a:t>Thoracic vascular injuries</a:t>
            </a:r>
          </a:p>
          <a:p>
            <a:pPr lvl="2"/>
            <a:r>
              <a:rPr lang="en-NZ" altLang="en-US" sz="1600" dirty="0"/>
              <a:t>Blunt cardiac rupture</a:t>
            </a:r>
          </a:p>
        </p:txBody>
      </p:sp>
      <p:pic>
        <p:nvPicPr>
          <p:cNvPr id="3" name="Picture 2" descr="A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F88FF320-16BB-46B3-B426-2F12988F15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21729" r="-970" b="9204"/>
          <a:stretch/>
        </p:blipFill>
        <p:spPr>
          <a:xfrm rot="5400000">
            <a:off x="8074845" y="2458267"/>
            <a:ext cx="4893972" cy="25149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02D54F-A268-440F-9A0B-3ED4E99A8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0" t="13250" r="30509" b="59450"/>
          <a:stretch/>
        </p:blipFill>
        <p:spPr>
          <a:xfrm>
            <a:off x="119336" y="692696"/>
            <a:ext cx="11332951" cy="4464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C0318-29BC-4F4B-964E-03FDEAF6E5C8}"/>
              </a:ext>
            </a:extLst>
          </p:cNvPr>
          <p:cNvSpPr txBox="1"/>
          <p:nvPr/>
        </p:nvSpPr>
        <p:spPr>
          <a:xfrm>
            <a:off x="6168008" y="515719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i="1" dirty="0"/>
              <a:t>(J Trauma Acute Care Surg. 2020;88: 875–887)</a:t>
            </a:r>
          </a:p>
        </p:txBody>
      </p:sp>
    </p:spTree>
    <p:extLst>
      <p:ext uri="{BB962C8B-B14F-4D97-AF65-F5344CB8AC3E}">
        <p14:creationId xmlns:p14="http://schemas.microsoft.com/office/powerpoint/2010/main" val="3814053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CEE9-CE84-431C-A856-5BE63C417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6432" cy="1325563"/>
          </a:xfrm>
        </p:spPr>
        <p:txBody>
          <a:bodyPr/>
          <a:lstStyle/>
          <a:p>
            <a:r>
              <a:rPr lang="en-NZ" dirty="0"/>
              <a:t>Screening or not for detection of BCVI?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1E6F1A-15B5-44F0-A627-F7D13047A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82" t="45122" r="21143" b="21781"/>
          <a:stretch/>
        </p:blipFill>
        <p:spPr>
          <a:xfrm>
            <a:off x="335364" y="1668497"/>
            <a:ext cx="11521272" cy="3600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25B5F8-5E2D-4C90-B6E5-C7394BE876A3}"/>
              </a:ext>
            </a:extLst>
          </p:cNvPr>
          <p:cNvSpPr txBox="1"/>
          <p:nvPr/>
        </p:nvSpPr>
        <p:spPr>
          <a:xfrm>
            <a:off x="2207568" y="5373216"/>
            <a:ext cx="7390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With no screening protocol 0.2%, with screening protocol 0.7% OR 4.74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F0BDE-3C7B-43F0-945B-51AF2CC5974C}"/>
              </a:ext>
            </a:extLst>
          </p:cNvPr>
          <p:cNvSpPr txBox="1"/>
          <p:nvPr/>
        </p:nvSpPr>
        <p:spPr>
          <a:xfrm>
            <a:off x="1847528" y="5742548"/>
            <a:ext cx="792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Note old studies. Current accepted incidence with effective screening 1.6-2%</a:t>
            </a:r>
          </a:p>
        </p:txBody>
      </p:sp>
    </p:spTree>
    <p:extLst>
      <p:ext uri="{BB962C8B-B14F-4D97-AF65-F5344CB8AC3E}">
        <p14:creationId xmlns:p14="http://schemas.microsoft.com/office/powerpoint/2010/main" val="2763862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24843-BAA4-43D5-9BE0-3FF5D18C6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Antithrombotic therapy or not to prevent stroke?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9ABCF6-86C3-4449-BBEA-CD73344CF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58" t="48432" r="15559" b="16816"/>
          <a:stretch/>
        </p:blipFill>
        <p:spPr>
          <a:xfrm>
            <a:off x="695400" y="1923550"/>
            <a:ext cx="10609828" cy="30108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0C9FD5-D5E2-4343-8054-F805E41C91AE}"/>
              </a:ext>
            </a:extLst>
          </p:cNvPr>
          <p:cNvSpPr txBox="1"/>
          <p:nvPr/>
        </p:nvSpPr>
        <p:spPr>
          <a:xfrm>
            <a:off x="5303912" y="479715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Z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714DF-51A4-4300-A39D-CB698BABC018}"/>
              </a:ext>
            </a:extLst>
          </p:cNvPr>
          <p:cNvSpPr txBox="1"/>
          <p:nvPr/>
        </p:nvSpPr>
        <p:spPr>
          <a:xfrm>
            <a:off x="2495600" y="5373216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Strokes in 79/235 (33.6%) vs 70/713 (9.8%) RR 0.2</a:t>
            </a:r>
          </a:p>
        </p:txBody>
      </p:sp>
    </p:spTree>
    <p:extLst>
      <p:ext uri="{BB962C8B-B14F-4D97-AF65-F5344CB8AC3E}">
        <p14:creationId xmlns:p14="http://schemas.microsoft.com/office/powerpoint/2010/main" val="2639913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C5FAA-22E1-4C18-9C90-5E81DBBE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Recommendations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49D0C6-B131-4A79-A782-085785C38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35" t="51742" r="13697" b="23435"/>
          <a:stretch/>
        </p:blipFill>
        <p:spPr>
          <a:xfrm>
            <a:off x="551384" y="2429888"/>
            <a:ext cx="10657184" cy="1998224"/>
          </a:xfrm>
        </p:spPr>
      </p:pic>
    </p:spTree>
    <p:extLst>
      <p:ext uri="{BB962C8B-B14F-4D97-AF65-F5344CB8AC3E}">
        <p14:creationId xmlns:p14="http://schemas.microsoft.com/office/powerpoint/2010/main" val="586540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4D06-5D21-49D7-B80D-E09A5EC0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Laryngeal trauma</a:t>
            </a:r>
          </a:p>
        </p:txBody>
      </p:sp>
      <p:pic>
        <p:nvPicPr>
          <p:cNvPr id="6" name="Content Placeholder 5" descr="Close - up of a person's chest&#10;&#10;Description automatically generated with medium confidence">
            <a:extLst>
              <a:ext uri="{FF2B5EF4-FFF2-40B4-BE49-F238E27FC236}">
                <a16:creationId xmlns:a16="http://schemas.microsoft.com/office/drawing/2014/main" id="{D5E4F5D0-BCD5-47D4-80FE-DA7C32C77D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62BB66-F302-46BD-9B93-2364F62839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NZ" dirty="0"/>
              <a:t>Has the patient got an airway problem?</a:t>
            </a:r>
          </a:p>
          <a:p>
            <a:r>
              <a:rPr lang="en-NZ" dirty="0"/>
              <a:t>Have they got a hoarse voice?</a:t>
            </a:r>
          </a:p>
          <a:p>
            <a:r>
              <a:rPr lang="en-NZ" dirty="0"/>
              <a:t>Even if initially normal, problems may develop over 24hrs</a:t>
            </a:r>
          </a:p>
        </p:txBody>
      </p:sp>
    </p:spTree>
    <p:extLst>
      <p:ext uri="{BB962C8B-B14F-4D97-AF65-F5344CB8AC3E}">
        <p14:creationId xmlns:p14="http://schemas.microsoft.com/office/powerpoint/2010/main" val="406473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E815EE-06C7-49B1-A8FF-2874A905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41" t="23750" r="23422" b="44750"/>
          <a:stretch/>
        </p:blipFill>
        <p:spPr>
          <a:xfrm>
            <a:off x="335360" y="1484784"/>
            <a:ext cx="11041227" cy="36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1F5C0-7251-4A4B-BAF0-751EE2F2422B}"/>
              </a:ext>
            </a:extLst>
          </p:cNvPr>
          <p:cNvSpPr txBox="1"/>
          <p:nvPr/>
        </p:nvSpPr>
        <p:spPr>
          <a:xfrm>
            <a:off x="6312024" y="1484784"/>
            <a:ext cx="386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0" i="1" dirty="0">
                <a:solidFill>
                  <a:srgbClr val="231F20"/>
                </a:solidFill>
                <a:effectLst/>
                <a:latin typeface="ff7"/>
              </a:rPr>
              <a:t>Laryngoscope</a:t>
            </a:r>
            <a:r>
              <a:rPr lang="en-NZ" b="0" i="1" dirty="0">
                <a:solidFill>
                  <a:srgbClr val="231F20"/>
                </a:solidFill>
                <a:effectLst/>
                <a:latin typeface="ff5"/>
              </a:rPr>
              <a:t>, 124:233–244, 2014</a:t>
            </a:r>
            <a:endParaRPr lang="en-NZ" i="1" dirty="0"/>
          </a:p>
        </p:txBody>
      </p:sp>
    </p:spTree>
    <p:extLst>
      <p:ext uri="{BB962C8B-B14F-4D97-AF65-F5344CB8AC3E}">
        <p14:creationId xmlns:p14="http://schemas.microsoft.com/office/powerpoint/2010/main" val="2818842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B4F5E-94BF-4142-ACFC-2FF81A180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2" t="16401" r="25194" b="9051"/>
          <a:stretch/>
        </p:blipFill>
        <p:spPr>
          <a:xfrm>
            <a:off x="2063552" y="116632"/>
            <a:ext cx="7488832" cy="611157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61B6A55-411B-463C-98AE-B24F7A1F1BDD}"/>
              </a:ext>
            </a:extLst>
          </p:cNvPr>
          <p:cNvSpPr/>
          <p:nvPr/>
        </p:nvSpPr>
        <p:spPr>
          <a:xfrm>
            <a:off x="3071664" y="980728"/>
            <a:ext cx="2016224" cy="115212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3099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9071F-6789-4886-968C-8AC29877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Thyroid cartilage fracture | Radiology Case | Radiopaedia.org">
            <a:extLst>
              <a:ext uri="{FF2B5EF4-FFF2-40B4-BE49-F238E27FC236}">
                <a16:creationId xmlns:a16="http://schemas.microsoft.com/office/drawing/2014/main" id="{5CCF4D8D-3C97-4AD3-BB54-24B1B153F7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ryngeal fractures">
            <a:extLst>
              <a:ext uri="{FF2B5EF4-FFF2-40B4-BE49-F238E27FC236}">
                <a16:creationId xmlns:a16="http://schemas.microsoft.com/office/drawing/2014/main" id="{178C1D99-8F36-4786-95B5-57E11C41FD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198" y="1825625"/>
            <a:ext cx="5181600" cy="411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57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F3814F-54D7-4286-A3D1-EF3575CC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Blunt versus penetrating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8DB7F-1519-4F60-877D-1DE23E3F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2636912"/>
            <a:ext cx="5181600" cy="4351338"/>
          </a:xfrm>
        </p:spPr>
        <p:txBody>
          <a:bodyPr>
            <a:normAutofit/>
          </a:bodyPr>
          <a:lstStyle/>
          <a:p>
            <a:r>
              <a:rPr lang="en-NZ" dirty="0"/>
              <a:t>Blunt trauma to the neck commonly reflects potential for spinal injury – an ortho issue which is not part of this presentation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9461A-F97A-45DE-B448-FB200F1D2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9976" y="1556792"/>
            <a:ext cx="5181600" cy="4351338"/>
          </a:xfrm>
        </p:spPr>
        <p:txBody>
          <a:bodyPr>
            <a:normAutofit/>
          </a:bodyPr>
          <a:lstStyle/>
          <a:p>
            <a:r>
              <a:rPr lang="en-NZ" dirty="0"/>
              <a:t>Blunt trauma may cause visceral or vascular injury – seldom immediately life threatening</a:t>
            </a:r>
          </a:p>
          <a:p>
            <a:r>
              <a:rPr lang="en-NZ" dirty="0"/>
              <a:t>May be immediately life threating if airway involved or critical haemorrhage occurs</a:t>
            </a:r>
          </a:p>
          <a:p>
            <a:r>
              <a:rPr lang="en-NZ" dirty="0"/>
              <a:t>Penetrating trauma may involve visceral or vascular structures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62621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964FD-BCB1-4262-AC93-1A0EE4558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Pharyngeal and oesophageal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BE9D3-ACAB-404A-940D-4A2AC90581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dirty="0"/>
              <a:t>Blunt pharyngeal or oesophageal injury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E7F11-241A-4427-AE39-297A16B2B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88840"/>
            <a:ext cx="5181600" cy="4351338"/>
          </a:xfrm>
        </p:spPr>
        <p:txBody>
          <a:bodyPr/>
          <a:lstStyle/>
          <a:p>
            <a:r>
              <a:rPr lang="en-NZ" dirty="0"/>
              <a:t>Penetrating pharyngeal or oesophageal trauma</a:t>
            </a:r>
          </a:p>
          <a:p>
            <a:pPr lvl="1"/>
            <a:r>
              <a:rPr lang="en-NZ" dirty="0"/>
              <a:t>Usually iatrogenic</a:t>
            </a:r>
          </a:p>
          <a:p>
            <a:pPr lvl="1"/>
            <a:r>
              <a:rPr lang="en-NZ" dirty="0"/>
              <a:t>Follow the trajectory</a:t>
            </a:r>
          </a:p>
          <a:p>
            <a:pPr lvl="1"/>
            <a:r>
              <a:rPr lang="en-NZ" dirty="0"/>
              <a:t>Other injuries usually determine approach</a:t>
            </a:r>
          </a:p>
          <a:p>
            <a:pPr lvl="1"/>
            <a:r>
              <a:rPr lang="en-NZ" dirty="0"/>
              <a:t>Repair and drain</a:t>
            </a:r>
          </a:p>
          <a:p>
            <a:pPr lvl="1"/>
            <a:endParaRPr lang="en-NZ" dirty="0"/>
          </a:p>
          <a:p>
            <a:pPr marL="457200" lvl="1" indent="0">
              <a:buNone/>
            </a:pPr>
            <a:endParaRPr lang="en-NZ" dirty="0"/>
          </a:p>
          <a:p>
            <a:pPr lvl="1"/>
            <a:endParaRPr lang="en-NZ" dirty="0"/>
          </a:p>
        </p:txBody>
      </p:sp>
      <p:pic>
        <p:nvPicPr>
          <p:cNvPr id="2050" name="Picture 2" descr="A hen with teeth 😄😄😄Cl (crazy laughter)😆😆😆😆😆 | Dating Amino">
            <a:extLst>
              <a:ext uri="{FF2B5EF4-FFF2-40B4-BE49-F238E27FC236}">
                <a16:creationId xmlns:a16="http://schemas.microsoft.com/office/drawing/2014/main" id="{2C83B952-1684-4F1D-A2FF-1EBBDFE19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40" y="2852936"/>
            <a:ext cx="3386132" cy="28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596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34A065-14FD-404F-86A3-B671AD8D4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35" y="548680"/>
            <a:ext cx="8137929" cy="545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9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DEB20-53D7-405A-89AF-C65E7799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Penetrating neck trauma</a:t>
            </a:r>
          </a:p>
        </p:txBody>
      </p:sp>
      <p:pic>
        <p:nvPicPr>
          <p:cNvPr id="6" name="Content Placeholder 5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54958202-141F-44B0-856F-3C5123D0B6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54609"/>
            <a:ext cx="5181600" cy="4293369"/>
          </a:xfrm>
        </p:spPr>
      </p:pic>
      <p:pic>
        <p:nvPicPr>
          <p:cNvPr id="8" name="Content Placeholder 7" descr="A person draw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1CD62DCE-E7EF-4DD9-A026-A89BA2724F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0539"/>
            <a:ext cx="5181600" cy="3441510"/>
          </a:xfrm>
        </p:spPr>
      </p:pic>
    </p:spTree>
    <p:extLst>
      <p:ext uri="{BB962C8B-B14F-4D97-AF65-F5344CB8AC3E}">
        <p14:creationId xmlns:p14="http://schemas.microsoft.com/office/powerpoint/2010/main" val="121700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E21A-2ADF-4911-8FCF-49DFA99F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Penetrating neck 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597A3-F455-4CDF-ACE0-7F852FFC47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400" y="2780928"/>
            <a:ext cx="5181600" cy="4351338"/>
          </a:xfrm>
        </p:spPr>
        <p:txBody>
          <a:bodyPr/>
          <a:lstStyle/>
          <a:p>
            <a:r>
              <a:rPr lang="en-NZ" dirty="0"/>
              <a:t>What are the issues here?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DB85C-F40D-4400-B8BC-4ABAA64A0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8022" y="2348880"/>
            <a:ext cx="5181600" cy="4351338"/>
          </a:xfrm>
        </p:spPr>
        <p:txBody>
          <a:bodyPr/>
          <a:lstStyle/>
          <a:p>
            <a:r>
              <a:rPr lang="en-NZ" dirty="0"/>
              <a:t>Where are the potential injuries?</a:t>
            </a:r>
          </a:p>
          <a:p>
            <a:r>
              <a:rPr lang="en-NZ" dirty="0"/>
              <a:t>What would be required to treat them?</a:t>
            </a:r>
          </a:p>
        </p:txBody>
      </p:sp>
    </p:spTree>
    <p:extLst>
      <p:ext uri="{BB962C8B-B14F-4D97-AF65-F5344CB8AC3E}">
        <p14:creationId xmlns:p14="http://schemas.microsoft.com/office/powerpoint/2010/main" val="240517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5337F-23B3-4458-AF18-E5221581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Zones….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54BF75-7465-4B48-B34C-50D723EDA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3" t="14300" r="26375" b="23751"/>
          <a:stretch/>
        </p:blipFill>
        <p:spPr>
          <a:xfrm>
            <a:off x="2783632" y="476672"/>
            <a:ext cx="790135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87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53E0FE-FDBC-4282-8978-D394E7B8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12" t="42650" r="24013" b="22700"/>
          <a:stretch/>
        </p:blipFill>
        <p:spPr>
          <a:xfrm>
            <a:off x="695400" y="836712"/>
            <a:ext cx="11329259" cy="4248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36E33-4DD3-4183-B2BC-BDA3A2E1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Who came up with the idea of zones?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82640-610B-4526-A835-78B2E3779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38" t="27951" r="20254" b="56300"/>
          <a:stretch/>
        </p:blipFill>
        <p:spPr>
          <a:xfrm>
            <a:off x="1991544" y="4797152"/>
            <a:ext cx="806489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187F7-0B25-436C-9AD5-3354B9789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4" t="20601" r="24603" b="40550"/>
          <a:stretch/>
        </p:blipFill>
        <p:spPr>
          <a:xfrm>
            <a:off x="932102" y="1690688"/>
            <a:ext cx="10421698" cy="453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9E9600-36D2-47E0-8968-1C0021E6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Who came up with the idea of zones?</a:t>
            </a:r>
          </a:p>
        </p:txBody>
      </p:sp>
    </p:spTree>
    <p:extLst>
      <p:ext uri="{BB962C8B-B14F-4D97-AF65-F5344CB8AC3E}">
        <p14:creationId xmlns:p14="http://schemas.microsoft.com/office/powerpoint/2010/main" val="246244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7A4CB-E855-44C2-90DE-7616A74F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3" t="22700" r="25785" b="35301"/>
          <a:stretch/>
        </p:blipFill>
        <p:spPr>
          <a:xfrm>
            <a:off x="191344" y="404664"/>
            <a:ext cx="11341260" cy="540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1608AE-6180-444D-B805-09CB21D7C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90" t="14300" r="13973" b="47900"/>
          <a:stretch/>
        </p:blipFill>
        <p:spPr>
          <a:xfrm>
            <a:off x="7914664" y="692696"/>
            <a:ext cx="408845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AB4EA246E30348B36F6F665FBBC9F1" ma:contentTypeVersion="10" ma:contentTypeDescription="Create a new document." ma:contentTypeScope="" ma:versionID="fb77420b27a8fc09cde1355bed45478d">
  <xsd:schema xmlns:xsd="http://www.w3.org/2001/XMLSchema" xmlns:xs="http://www.w3.org/2001/XMLSchema" xmlns:p="http://schemas.microsoft.com/office/2006/metadata/properties" xmlns:ns2="9e8da997-2553-4cbd-968b-7da84d114b5c" xmlns:ns3="bef9904b-9bca-4a1b-aca3-78dad2044d15" targetNamespace="http://schemas.microsoft.com/office/2006/metadata/properties" ma:root="true" ma:fieldsID="0f7099933441623c00089d344864e2aa" ns2:_="" ns3:_="">
    <xsd:import namespace="9e8da997-2553-4cbd-968b-7da84d114b5c"/>
    <xsd:import namespace="bef9904b-9bca-4a1b-aca3-78dad2044d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da997-2553-4cbd-968b-7da84d114b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9904b-9bca-4a1b-aca3-78dad2044d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C84C0BE-5C1D-4EE1-ADB2-4B27115187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8da997-2553-4cbd-968b-7da84d114b5c"/>
    <ds:schemaRef ds:uri="bef9904b-9bca-4a1b-aca3-78dad2044d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392A7B-1795-4BA2-ADBD-2876A8422F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868574-66F7-4D80-BDB6-14382E706FDD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bef9904b-9bca-4a1b-aca3-78dad2044d15"/>
    <ds:schemaRef ds:uri="http://purl.org/dc/terms/"/>
    <ds:schemaRef ds:uri="9e8da997-2553-4cbd-968b-7da84d114b5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</TotalTime>
  <Words>837</Words>
  <Application>Microsoft Office PowerPoint</Application>
  <PresentationFormat>Widescreen</PresentationFormat>
  <Paragraphs>120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ff5</vt:lpstr>
      <vt:lpstr>ff7</vt:lpstr>
      <vt:lpstr>Roboto</vt:lpstr>
      <vt:lpstr>Office Theme</vt:lpstr>
      <vt:lpstr>Neck Trauma</vt:lpstr>
      <vt:lpstr>Challenging neck trauma….</vt:lpstr>
      <vt:lpstr>Blunt versus penetrating</vt:lpstr>
      <vt:lpstr>Penetrating neck trauma</vt:lpstr>
      <vt:lpstr>Penetrating neck trauma</vt:lpstr>
      <vt:lpstr>Zones….</vt:lpstr>
      <vt:lpstr>Who came up with the idea of zones?</vt:lpstr>
      <vt:lpstr>Who came up with the idea of zones?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 who is safe to have a CTA?</vt:lpstr>
      <vt:lpstr>Hard signs versus soft signs</vt:lpstr>
      <vt:lpstr>PowerPoint Presentation</vt:lpstr>
      <vt:lpstr>Haemorrhagic and Ischaemic signs</vt:lpstr>
      <vt:lpstr>Blunt neck trauma</vt:lpstr>
      <vt:lpstr>The new Denver Health Medical Center BCVI screening guideline.</vt:lpstr>
      <vt:lpstr>PowerPoint Presentation</vt:lpstr>
      <vt:lpstr>Screening or not for detection of BCVI?</vt:lpstr>
      <vt:lpstr>Antithrombotic therapy or not to prevent stroke?</vt:lpstr>
      <vt:lpstr>Recommendations</vt:lpstr>
      <vt:lpstr>Laryngeal trauma</vt:lpstr>
      <vt:lpstr>PowerPoint Presentation</vt:lpstr>
      <vt:lpstr>PowerPoint Presentation</vt:lpstr>
      <vt:lpstr>PowerPoint Presentation</vt:lpstr>
      <vt:lpstr>Pharyngeal and oesophageal trauma</vt:lpstr>
      <vt:lpstr>PowerPoint Presentation</vt:lpstr>
    </vt:vector>
  </TitlesOfParts>
  <Company>healthAlliance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Isles (NRA)</dc:creator>
  <cp:lastModifiedBy>Helen Glasgow</cp:lastModifiedBy>
  <cp:revision>51</cp:revision>
  <dcterms:created xsi:type="dcterms:W3CDTF">2018-09-17T02:42:39Z</dcterms:created>
  <dcterms:modified xsi:type="dcterms:W3CDTF">2021-04-11T22:33:32Z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0x010100FFAB4EA246E30348B36F6F665FBBC9F1</vt:lpwstr>
  </property>
</Properties>
</file>