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1" r:id="rId9"/>
    <p:sldId id="263" r:id="rId10"/>
    <p:sldId id="264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44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6624"/>
            <a:ext cx="7315200" cy="259502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66530"/>
            <a:ext cx="7315200" cy="114463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79C63-B2B6-4BC1-A117-EED17DB83755}" type="datetimeFigureOut">
              <a:rPr lang="en-NZ" smtClean="0"/>
              <a:t>14/03/2021</a:t>
            </a:fld>
            <a:endParaRPr lang="en-NZ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7EE120D-593C-42DD-942C-9DAF24F4155C}" type="slidenum">
              <a:rPr lang="en-NZ" smtClean="0"/>
              <a:t>‹#›</a:t>
            </a:fld>
            <a:endParaRPr lang="en-NZ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N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79C63-B2B6-4BC1-A117-EED17DB83755}" type="datetimeFigureOut">
              <a:rPr lang="en-NZ" smtClean="0"/>
              <a:t>14/03/2021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E120D-593C-42DD-942C-9DAF24F4155C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79C63-B2B6-4BC1-A117-EED17DB83755}" type="datetimeFigureOut">
              <a:rPr lang="en-NZ" smtClean="0"/>
              <a:t>14/03/2021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E120D-593C-42DD-942C-9DAF24F4155C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79C63-B2B6-4BC1-A117-EED17DB83755}" type="datetimeFigureOut">
              <a:rPr lang="en-NZ" smtClean="0"/>
              <a:t>14/03/2021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E120D-593C-42DD-942C-9DAF24F4155C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79C63-B2B6-4BC1-A117-EED17DB83755}" type="datetimeFigureOut">
              <a:rPr lang="en-NZ" smtClean="0"/>
              <a:t>14/03/2021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E120D-593C-42DD-942C-9DAF24F4155C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79C63-B2B6-4BC1-A117-EED17DB83755}" type="datetimeFigureOut">
              <a:rPr lang="en-NZ" smtClean="0"/>
              <a:t>14/03/2021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E120D-593C-42DD-942C-9DAF24F4155C}" type="slidenum">
              <a:rPr lang="en-NZ" smtClean="0"/>
              <a:t>‹#›</a:t>
            </a:fld>
            <a:endParaRPr lang="en-NZ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0"/>
            <a:ext cx="3566160" cy="35956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79C63-B2B6-4BC1-A117-EED17DB83755}" type="datetimeFigureOut">
              <a:rPr lang="en-NZ" smtClean="0"/>
              <a:t>14/03/2021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E120D-593C-42DD-942C-9DAF24F4155C}" type="slidenum">
              <a:rPr lang="en-NZ" smtClean="0"/>
              <a:t>‹#›</a:t>
            </a:fld>
            <a:endParaRPr lang="en-NZ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79C63-B2B6-4BC1-A117-EED17DB83755}" type="datetimeFigureOut">
              <a:rPr lang="en-NZ" smtClean="0"/>
              <a:t>14/03/2021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E120D-593C-42DD-942C-9DAF24F4155C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79C63-B2B6-4BC1-A117-EED17DB83755}" type="datetimeFigureOut">
              <a:rPr lang="en-NZ" smtClean="0"/>
              <a:t>14/03/2021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E120D-593C-42DD-942C-9DAF24F4155C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79C63-B2B6-4BC1-A117-EED17DB83755}" type="datetimeFigureOut">
              <a:rPr lang="en-NZ" smtClean="0"/>
              <a:t>14/03/2021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E120D-593C-42DD-942C-9DAF24F4155C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79C63-B2B6-4BC1-A117-EED17DB83755}" type="datetimeFigureOut">
              <a:rPr lang="en-NZ" smtClean="0"/>
              <a:t>14/03/2021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E120D-593C-42DD-942C-9DAF24F4155C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69833"/>
            <a:ext cx="73152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06379C63-B2B6-4BC1-A117-EED17DB83755}" type="datetimeFigureOut">
              <a:rPr lang="en-NZ" smtClean="0"/>
              <a:t>14/03/2021</a:t>
            </a:fld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A7EE120D-593C-42DD-942C-9DAF24F4155C}" type="slidenum">
              <a:rPr lang="en-NZ" smtClean="0"/>
              <a:t>‹#›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N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7584" y="404664"/>
            <a:ext cx="7315200" cy="84963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What is this Operative specimen?</a:t>
            </a:r>
            <a:endParaRPr lang="en-NZ" sz="3600" dirty="0"/>
          </a:p>
        </p:txBody>
      </p:sp>
      <p:pic>
        <p:nvPicPr>
          <p:cNvPr id="1026" name="Picture 2" descr="\\np0home\home\feh\Desktop\Approved for trainee day\SGL 5 Thyroid\Thyroid photo for Registrar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31" b="14828"/>
          <a:stretch/>
        </p:blipFill>
        <p:spPr bwMode="auto">
          <a:xfrm>
            <a:off x="1776598" y="1412776"/>
            <a:ext cx="5421629" cy="35951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979984" y="5157192"/>
            <a:ext cx="7315200" cy="84963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3600" dirty="0" smtClean="0"/>
              <a:t>What pathology it demonstrate?</a:t>
            </a:r>
            <a:endParaRPr lang="en-NZ" sz="3600" dirty="0"/>
          </a:p>
        </p:txBody>
      </p:sp>
    </p:spTree>
    <p:extLst>
      <p:ext uri="{BB962C8B-B14F-4D97-AF65-F5344CB8AC3E}">
        <p14:creationId xmlns:p14="http://schemas.microsoft.com/office/powerpoint/2010/main" val="41906533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908720"/>
            <a:ext cx="7848872" cy="1154097"/>
          </a:xfrm>
        </p:spPr>
        <p:txBody>
          <a:bodyPr>
            <a:normAutofit/>
          </a:bodyPr>
          <a:lstStyle/>
          <a:p>
            <a:r>
              <a:rPr lang="en-US" sz="3200" dirty="0" smtClean="0"/>
              <a:t>Describe this lesion in the left thyroid of a 32 year old female.</a:t>
            </a:r>
            <a:endParaRPr lang="en-NZ" sz="3200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282"/>
          <a:stretch/>
        </p:blipFill>
        <p:spPr bwMode="auto">
          <a:xfrm>
            <a:off x="2771800" y="2204864"/>
            <a:ext cx="3121521" cy="26841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251520" y="4941169"/>
            <a:ext cx="8712968" cy="86409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3200" dirty="0" smtClean="0"/>
              <a:t>How would you further assess the lesion above?</a:t>
            </a:r>
            <a:endParaRPr lang="en-NZ" sz="3200" dirty="0"/>
          </a:p>
        </p:txBody>
      </p:sp>
    </p:spTree>
    <p:extLst>
      <p:ext uri="{BB962C8B-B14F-4D97-AF65-F5344CB8AC3E}">
        <p14:creationId xmlns:p14="http://schemas.microsoft.com/office/powerpoint/2010/main" val="42456637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3108421"/>
          </a:xfrm>
        </p:spPr>
        <p:txBody>
          <a:bodyPr>
            <a:normAutofit/>
          </a:bodyPr>
          <a:lstStyle/>
          <a:p>
            <a:r>
              <a:rPr lang="en-US" sz="3600" dirty="0" smtClean="0"/>
              <a:t>What are the thyroid cancer diagnosed by an FNA?</a:t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And which can not be diagnosed with FNA ,… why?</a:t>
            </a:r>
            <a:endParaRPr lang="en-NZ" sz="3600" dirty="0"/>
          </a:p>
        </p:txBody>
      </p:sp>
    </p:spTree>
    <p:extLst>
      <p:ext uri="{BB962C8B-B14F-4D97-AF65-F5344CB8AC3E}">
        <p14:creationId xmlns:p14="http://schemas.microsoft.com/office/powerpoint/2010/main" val="34689242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20688"/>
            <a:ext cx="7315200" cy="4896544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Back to the 32 Y old female with thyroid lesion.</a:t>
            </a:r>
            <a:br>
              <a:rPr lang="en-US" sz="28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</a:br>
            <a:r>
              <a:rPr lang="en-US" sz="28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/>
            </a:r>
            <a:br>
              <a:rPr lang="en-US" sz="28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</a:br>
            <a:r>
              <a:rPr lang="en-US" sz="28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 - Ultrasound demonstrated no abnormal nodes.</a:t>
            </a:r>
            <a:br>
              <a:rPr lang="en-US" sz="28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</a:br>
            <a:r>
              <a:rPr lang="en-US" sz="28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/>
            </a:r>
            <a:br>
              <a:rPr lang="en-US" sz="2800" dirty="0">
                <a:solidFill>
                  <a:schemeClr val="accent1">
                    <a:lumMod val="40000"/>
                    <a:lumOff val="60000"/>
                  </a:schemeClr>
                </a:solidFill>
              </a:rPr>
            </a:br>
            <a:r>
              <a:rPr lang="en-US" sz="28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- FNA performed, showed Bethesda 4.</a:t>
            </a:r>
            <a:br>
              <a:rPr lang="en-US" sz="28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</a:br>
            <a:r>
              <a:rPr lang="en-US" dirty="0"/>
              <a:t/>
            </a:r>
            <a:br>
              <a:rPr lang="en-US" dirty="0"/>
            </a:br>
            <a:r>
              <a:rPr lang="en-US" sz="3200" dirty="0" smtClean="0"/>
              <a:t>What is the Bethesda Classification?</a:t>
            </a:r>
            <a:br>
              <a:rPr lang="en-US" sz="3200" dirty="0" smtClean="0"/>
            </a:br>
            <a:endParaRPr lang="en-NZ" sz="3200" dirty="0"/>
          </a:p>
        </p:txBody>
      </p:sp>
    </p:spTree>
    <p:extLst>
      <p:ext uri="{BB962C8B-B14F-4D97-AF65-F5344CB8AC3E}">
        <p14:creationId xmlns:p14="http://schemas.microsoft.com/office/powerpoint/2010/main" val="9991223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1556792"/>
            <a:ext cx="7992888" cy="1154097"/>
          </a:xfrm>
        </p:spPr>
        <p:txBody>
          <a:bodyPr>
            <a:noAutofit/>
          </a:bodyPr>
          <a:lstStyle/>
          <a:p>
            <a:r>
              <a:rPr lang="en-US" sz="3600" dirty="0" smtClean="0"/>
              <a:t>How would you manage that patient ?</a:t>
            </a:r>
            <a:endParaRPr lang="en-NZ" sz="3600" dirty="0"/>
          </a:p>
        </p:txBody>
      </p:sp>
    </p:spTree>
    <p:extLst>
      <p:ext uri="{BB962C8B-B14F-4D97-AF65-F5344CB8AC3E}">
        <p14:creationId xmlns:p14="http://schemas.microsoft.com/office/powerpoint/2010/main" val="9750965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2892397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Hemithyroidectomy demonstrated a 1.5cm Papillary thyroid cancer.</a:t>
            </a:r>
            <a:br>
              <a:rPr lang="en-US" sz="3200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How would you proceed?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6574584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124745"/>
            <a:ext cx="7315200" cy="3960439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A 60 Y old patient with 3.5 cm lesion right thyroid with 3 ipsilateral enlarged Lymph nodes.</a:t>
            </a:r>
            <a:br>
              <a:rPr lang="en-US" sz="3200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</a:br>
            <a:r>
              <a:rPr lang="en-US" sz="3200" dirty="0">
                <a:solidFill>
                  <a:schemeClr val="bg2">
                    <a:lumMod val="10000"/>
                    <a:lumOff val="90000"/>
                  </a:schemeClr>
                </a:solidFill>
              </a:rPr>
              <a:t/>
            </a:r>
            <a:br>
              <a:rPr lang="en-US" sz="3200" dirty="0">
                <a:solidFill>
                  <a:schemeClr val="bg2">
                    <a:lumMod val="10000"/>
                    <a:lumOff val="90000"/>
                  </a:schemeClr>
                </a:solidFill>
              </a:rPr>
            </a:br>
            <a:r>
              <a:rPr lang="en-US" sz="3200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  <a:t>FNA  Bethesda 6 </a:t>
            </a:r>
            <a:br>
              <a:rPr lang="en-US" sz="3200" dirty="0" smtClean="0">
                <a:solidFill>
                  <a:schemeClr val="bg2">
                    <a:lumMod val="10000"/>
                    <a:lumOff val="90000"/>
                  </a:schemeClr>
                </a:solidFill>
              </a:rPr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How would you proceed?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3901507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are the indications for total thyroidectomy?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871493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956293"/>
          </a:xfrm>
        </p:spPr>
        <p:txBody>
          <a:bodyPr>
            <a:normAutofit/>
          </a:bodyPr>
          <a:lstStyle/>
          <a:p>
            <a:r>
              <a:rPr lang="en-US" sz="3600" dirty="0" smtClean="0"/>
              <a:t>What are the possible complications associated with Total Thyroidectomy ?</a:t>
            </a:r>
            <a:endParaRPr lang="en-NZ" sz="3600" dirty="0"/>
          </a:p>
        </p:txBody>
      </p:sp>
    </p:spTree>
    <p:extLst>
      <p:ext uri="{BB962C8B-B14F-4D97-AF65-F5344CB8AC3E}">
        <p14:creationId xmlns:p14="http://schemas.microsoft.com/office/powerpoint/2010/main" val="33706050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Describe the course of the recurrent laryngeal nerve.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5928834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would you deal with a post Op bleeding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6513296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764705"/>
            <a:ext cx="7546032" cy="3672408"/>
          </a:xfrm>
        </p:spPr>
        <p:txBody>
          <a:bodyPr>
            <a:normAutofit/>
          </a:bodyPr>
          <a:lstStyle/>
          <a:p>
            <a:r>
              <a:rPr lang="en-US" sz="3600" dirty="0" smtClean="0"/>
              <a:t>What is the incidence and what are the symptoms and signs of hypocalcaemia?</a:t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How would you treat it?</a:t>
            </a:r>
            <a:endParaRPr lang="en-NZ" sz="3600" dirty="0"/>
          </a:p>
        </p:txBody>
      </p:sp>
    </p:spTree>
    <p:extLst>
      <p:ext uri="{BB962C8B-B14F-4D97-AF65-F5344CB8AC3E}">
        <p14:creationId xmlns:p14="http://schemas.microsoft.com/office/powerpoint/2010/main" val="29447344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is the incidence and types of thyroid cancer?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6031077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are the features suspicious for </a:t>
            </a:r>
            <a:r>
              <a:rPr lang="en-US" smtClean="0"/>
              <a:t>thyroid malignancy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7712395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are the risk factors for thyroid cancer?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7124889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erspective">
  <a:themeElements>
    <a:clrScheme name="Perspective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erspec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Perspective</Template>
  <TotalTime>97</TotalTime>
  <Words>165</Words>
  <Application>Microsoft Office PowerPoint</Application>
  <PresentationFormat>On-screen Show (4:3)</PresentationFormat>
  <Paragraphs>17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Perspective</vt:lpstr>
      <vt:lpstr>What is this Operative specimen?</vt:lpstr>
      <vt:lpstr>What are the indications for total thyroidectomy?</vt:lpstr>
      <vt:lpstr>What are the possible complications associated with Total Thyroidectomy ?</vt:lpstr>
      <vt:lpstr>Describe the course of the recurrent laryngeal nerve.</vt:lpstr>
      <vt:lpstr>How would you deal with a post Op bleeding</vt:lpstr>
      <vt:lpstr>What is the incidence and what are the symptoms and signs of hypocalcaemia?  How would you treat it?</vt:lpstr>
      <vt:lpstr>What is the incidence and types of thyroid cancer?</vt:lpstr>
      <vt:lpstr>What are the features suspicious for thyroid malignancy</vt:lpstr>
      <vt:lpstr>What are the risk factors for thyroid cancer?</vt:lpstr>
      <vt:lpstr>Describe this lesion in the left thyroid of a 32 year old female.</vt:lpstr>
      <vt:lpstr>What are the thyroid cancer diagnosed by an FNA?  And which can not be diagnosed with FNA ,… why?</vt:lpstr>
      <vt:lpstr>Back to the 32 Y old female with thyroid lesion.   - Ultrasound demonstrated no abnormal nodes.  - FNA performed, showed Bethesda 4.  What is the Bethesda Classification? </vt:lpstr>
      <vt:lpstr>How would you manage that patient ?</vt:lpstr>
      <vt:lpstr>Hemithyroidectomy demonstrated a 1.5cm Papillary thyroid cancer.  How would you proceed?</vt:lpstr>
      <vt:lpstr>A 60 Y old patient with 3.5 cm lesion right thyroid with 3 ipsilateral enlarged Lymph nodes.  FNA  Bethesda 6   How would you proceed?</vt:lpstr>
    </vt:vector>
  </TitlesOfParts>
  <Company>TDHB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this Operative specimen?</dc:title>
  <dc:creator>feh</dc:creator>
  <cp:lastModifiedBy>feh</cp:lastModifiedBy>
  <cp:revision>11</cp:revision>
  <dcterms:created xsi:type="dcterms:W3CDTF">2021-03-14T07:48:36Z</dcterms:created>
  <dcterms:modified xsi:type="dcterms:W3CDTF">2021-03-14T09:51:38Z</dcterms:modified>
</cp:coreProperties>
</file>