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</p:sldMasterIdLst>
  <p:notesMasterIdLst>
    <p:notesMasterId r:id="rId39"/>
  </p:notesMasterIdLst>
  <p:sldIdLst>
    <p:sldId id="282" r:id="rId6"/>
    <p:sldId id="1478" r:id="rId7"/>
    <p:sldId id="884" r:id="rId8"/>
    <p:sldId id="895" r:id="rId9"/>
    <p:sldId id="1471" r:id="rId10"/>
    <p:sldId id="1467" r:id="rId11"/>
    <p:sldId id="1482" r:id="rId12"/>
    <p:sldId id="1469" r:id="rId13"/>
    <p:sldId id="1484" r:id="rId14"/>
    <p:sldId id="1468" r:id="rId15"/>
    <p:sldId id="1485" r:id="rId16"/>
    <p:sldId id="1489" r:id="rId17"/>
    <p:sldId id="1490" r:id="rId18"/>
    <p:sldId id="1483" r:id="rId19"/>
    <p:sldId id="1476" r:id="rId20"/>
    <p:sldId id="1475" r:id="rId21"/>
    <p:sldId id="1474" r:id="rId22"/>
    <p:sldId id="1056" r:id="rId23"/>
    <p:sldId id="1494" r:id="rId24"/>
    <p:sldId id="1464" r:id="rId25"/>
    <p:sldId id="1495" r:id="rId26"/>
    <p:sldId id="1463" r:id="rId27"/>
    <p:sldId id="1465" r:id="rId28"/>
    <p:sldId id="1466" r:id="rId29"/>
    <p:sldId id="909" r:id="rId30"/>
    <p:sldId id="1492" r:id="rId31"/>
    <p:sldId id="906" r:id="rId32"/>
    <p:sldId id="905" r:id="rId33"/>
    <p:sldId id="903" r:id="rId34"/>
    <p:sldId id="904" r:id="rId35"/>
    <p:sldId id="910" r:id="rId36"/>
    <p:sldId id="1472" r:id="rId37"/>
    <p:sldId id="145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D487D4-D7DE-A49B-0605-78C9B43C66D7}" name="Amber Smith" initials="AS" userId="S::Amber.Smith@francishealth.co.nz::b8039acd-24e7-47c3-bc2a-c8faaeb559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8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5BDC74-3682-460C-AB37-2E64CAC76565}" v="13" dt="2022-08-25T07:53:45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454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740AC-73E2-453E-BFED-5723434E1081}" type="datetimeFigureOut">
              <a:rPr lang="en-NZ" smtClean="0"/>
              <a:t>26/08/2022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5F62D-B4F0-4291-A950-574E3FAF83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4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Comm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0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Hands in power position known as the steeple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511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Cuddy writes: “Body-mind approaches such as power posing rely on the body, which has a more primitive and direct link to the mind, to tell you you’re confident.”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posing is an example of what Cuddy calls a “body-mind nudge.” Body-mind nudges, she argues, allow you to skip over psychological stumbling blocks like trying to believe that you’re awesome, confident, and perfect, when you clearly don’t believe that at all — at least not right now. 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book, Cuddy puts power posing in the broader context of what she calls “self-nudges,” or small tweaks to your body language and mindset that can produce psychological and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behavioural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improvements in the moment. She borrows the term “nudge” from economists and psychologists who discovered about a decade ago that you can spark significant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changes by nudging people in the right direction.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5F62D-B4F0-4291-A950-574E3FAF8340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Their Needs</a:t>
            </a:r>
          </a:p>
          <a:p>
            <a:r>
              <a:rPr lang="en-NZ"/>
              <a:t>Level of knowledge</a:t>
            </a:r>
          </a:p>
          <a:p>
            <a:r>
              <a:rPr lang="en-NZ"/>
              <a:t>Their attitude </a:t>
            </a:r>
            <a:r>
              <a:rPr lang="en-NZ" err="1"/>
              <a:t>twds</a:t>
            </a:r>
            <a:r>
              <a:rPr lang="en-NZ"/>
              <a:t> the subject – protagonists and antagonists </a:t>
            </a:r>
          </a:p>
          <a:p>
            <a:r>
              <a:rPr lang="en-NZ"/>
              <a:t>What they want out of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50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03030"/>
                </a:solidFill>
                <a:effectLst/>
                <a:latin typeface="Work Sans"/>
              </a:rPr>
              <a:t>The first few times, rehearse with the clock counting up. That’s because if you go over, you need to know how much you’re over.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6812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Information presented in a group of three sticks in our head better than other groups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3248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5634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Visualise the prefect scenario .. You are confident, know your content, the audience are receptive, smiling and nodding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141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Comm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2027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George Osborne and </a:t>
            </a:r>
            <a:r>
              <a:rPr lang="en-US" err="1"/>
              <a:t>Thersa</a:t>
            </a:r>
            <a:r>
              <a:rPr lang="en-US"/>
              <a:t> May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5F62D-B4F0-4291-A950-574E3FAF8340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54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How not to point  at your audience - aggresive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F62D-B4F0-4291-A950-574E3FAF8340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230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3" y="715137"/>
            <a:ext cx="1667259" cy="72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" y="6221145"/>
            <a:ext cx="2233568" cy="2521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2138" y="5427445"/>
            <a:ext cx="3171825" cy="63293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975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728663" y="6548043"/>
            <a:ext cx="7740377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-1"/>
            <a:ext cx="9144000" cy="63107"/>
          </a:xfrm>
          <a:prstGeom prst="rect">
            <a:avLst/>
          </a:prstGeom>
          <a:solidFill>
            <a:srgbClr val="000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3" y="759553"/>
            <a:ext cx="188458" cy="190926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628437-1EE8-4432-9F39-1143FEE8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00" y="517926"/>
            <a:ext cx="7734121" cy="6580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56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728663" y="6548043"/>
            <a:ext cx="7740377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28500" y="1264999"/>
            <a:ext cx="7740539" cy="4590924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marL="269875" indent="-269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 Narrow" panose="020B0606020202030204" pitchFamily="34" charset="0"/>
              <a:buChar char="−"/>
              <a:defRPr sz="2400" b="1" i="0">
                <a:latin typeface="Arial Narrow"/>
                <a:cs typeface="Arial Narrow"/>
              </a:defRPr>
            </a:lvl1pPr>
            <a:lvl2pPr marL="539750" indent="-269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 Narrow" panose="020B0606020202030204" pitchFamily="34" charset="0"/>
              <a:buChar char="−"/>
              <a:defRPr sz="2200" b="0" i="0">
                <a:latin typeface="Arial Narrow"/>
                <a:cs typeface="Arial Narrow"/>
              </a:defRPr>
            </a:lvl2pPr>
            <a:lvl3pPr marL="715963" indent="-198438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-"/>
              <a:defRPr sz="2000" b="0" i="0">
                <a:latin typeface="Arial Narrow"/>
                <a:cs typeface="Arial Narrow"/>
              </a:defRPr>
            </a:lvl3pPr>
            <a:lvl4pPr marL="895350" indent="-19526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-"/>
              <a:defRPr sz="1800" b="0" i="0">
                <a:latin typeface="Arial Narrow"/>
                <a:cs typeface="Arial Narrow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b="0" i="0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NZ"/>
              <a:t>Note: To cycle through styles select type and press the tab key. Press tab/shift to cycle in reverse. Do not use bullet button in tool bar.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28500" y="517926"/>
            <a:ext cx="7734121" cy="6580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3" y="759553"/>
            <a:ext cx="188458" cy="1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4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no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543C38-5938-48FE-A2FB-C3494CCDAAF6}"/>
              </a:ext>
            </a:extLst>
          </p:cNvPr>
          <p:cNvSpPr/>
          <p:nvPr userDrawn="1"/>
        </p:nvSpPr>
        <p:spPr>
          <a:xfrm>
            <a:off x="0" y="63106"/>
            <a:ext cx="9144000" cy="6794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728663" y="6548043"/>
            <a:ext cx="7740377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-1"/>
            <a:ext cx="9144000" cy="63107"/>
          </a:xfrm>
          <a:prstGeom prst="rect">
            <a:avLst/>
          </a:prstGeom>
          <a:solidFill>
            <a:srgbClr val="000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3" y="759553"/>
            <a:ext cx="188458" cy="190926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6628437-1EE8-4432-9F39-1143FEE80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00" y="517926"/>
            <a:ext cx="7734121" cy="6580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Chart / Image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8E5550F-356B-457B-87A8-43E415DCE84E}"/>
              </a:ext>
            </a:extLst>
          </p:cNvPr>
          <p:cNvSpPr txBox="1">
            <a:spLocks/>
          </p:cNvSpPr>
          <p:nvPr userDrawn="1"/>
        </p:nvSpPr>
        <p:spPr>
          <a:xfrm>
            <a:off x="1155331" y="6326708"/>
            <a:ext cx="2895600" cy="365125"/>
          </a:xfrm>
          <a:prstGeom prst="rect">
            <a:avLst/>
          </a:prstGeom>
        </p:spPr>
        <p:txBody>
          <a:bodyPr lIns="0" r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lang="en-GB" sz="1500" b="0" i="0" u="none" strike="noStrike" kern="1200" baseline="3000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/>
              <a:t>Page </a:t>
            </a:r>
            <a:fld id="{BF7B46C2-57AD-AC4B-A60E-7E8E3214C989}" type="slidenum">
              <a:rPr lang="en-NZ" smtClean="0"/>
              <a:pPr/>
              <a:t>‹#›</a:t>
            </a:fld>
            <a:r>
              <a:rPr lang="en-NZ"/>
              <a:t> | October 2018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9AE842-C5DC-4647-954F-7DB0C042D725}"/>
              </a:ext>
            </a:extLst>
          </p:cNvPr>
          <p:cNvCxnSpPr/>
          <p:nvPr userDrawn="1"/>
        </p:nvCxnSpPr>
        <p:spPr>
          <a:xfrm>
            <a:off x="728663" y="6548043"/>
            <a:ext cx="7740377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CB8850E-0A03-4AD5-9CF3-4D22F04D3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19" y="5967464"/>
            <a:ext cx="1009621" cy="495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D7931-49ED-40A0-9DF3-58B8EB5A2B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013" y="6252875"/>
            <a:ext cx="148657" cy="2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44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3" y="715137"/>
            <a:ext cx="1667259" cy="72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" y="6221145"/>
            <a:ext cx="2233568" cy="2521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2138" y="5427445"/>
            <a:ext cx="3171825" cy="63293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1954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4927"/>
            <a:ext cx="2645773" cy="1325563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32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3" y="4039370"/>
            <a:ext cx="2426427" cy="190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tx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" y="3014487"/>
            <a:ext cx="188976" cy="19202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4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4927"/>
            <a:ext cx="2645773" cy="1325563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32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3" y="4039370"/>
            <a:ext cx="2426427" cy="190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tx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" y="3014487"/>
            <a:ext cx="188976" cy="19202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16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4927"/>
            <a:ext cx="2645773" cy="1325563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32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3" y="4039370"/>
            <a:ext cx="2426427" cy="190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tx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" y="3014487"/>
            <a:ext cx="188976" cy="19202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/>
          <a:stretch/>
        </p:blipFill>
        <p:spPr>
          <a:xfrm>
            <a:off x="3073400" y="-1"/>
            <a:ext cx="60706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85139" b="75185"/>
          <a:stretch/>
        </p:blipFill>
        <p:spPr>
          <a:xfrm>
            <a:off x="-1" y="1155264"/>
            <a:ext cx="1358900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4686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0368"/>
            <a:ext cx="6800850" cy="4252199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1pPr>
            <a:lvl2pPr marL="7143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2pPr>
            <a:lvl3pPr marL="107632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3pPr>
            <a:lvl4pPr marL="14382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17907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1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4686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0368"/>
            <a:ext cx="6800850" cy="4252199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1pPr>
            <a:lvl2pPr marL="7143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2pPr>
            <a:lvl3pPr marL="107632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3pPr>
            <a:lvl4pPr marL="14382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17907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67165" y="3699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/>
          <a:stretch/>
        </p:blipFill>
        <p:spPr>
          <a:xfrm>
            <a:off x="3073400" y="0"/>
            <a:ext cx="60706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85139" b="75185"/>
          <a:stretch/>
        </p:blipFill>
        <p:spPr>
          <a:xfrm>
            <a:off x="-1" y="1155264"/>
            <a:ext cx="1358900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6205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305175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007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4927"/>
            <a:ext cx="2645773" cy="1325563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32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3" y="4039370"/>
            <a:ext cx="2426427" cy="190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tx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" y="3014487"/>
            <a:ext cx="188976" cy="19202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87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6205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305175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007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63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63" y="3067810"/>
            <a:ext cx="1667259" cy="72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" y="6221145"/>
            <a:ext cx="2233568" cy="2521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5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4927"/>
            <a:ext cx="2645773" cy="1325563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32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3" y="4039370"/>
            <a:ext cx="2426427" cy="190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tx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" y="3014487"/>
            <a:ext cx="188976" cy="19202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4927"/>
            <a:ext cx="2645773" cy="1325563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32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3" y="4039370"/>
            <a:ext cx="2426427" cy="190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tx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" y="3014487"/>
            <a:ext cx="188976" cy="19202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6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/>
          <a:stretch/>
        </p:blipFill>
        <p:spPr>
          <a:xfrm>
            <a:off x="3073400" y="-1"/>
            <a:ext cx="60706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85139" b="75185"/>
          <a:stretch/>
        </p:blipFill>
        <p:spPr>
          <a:xfrm>
            <a:off x="-1" y="1155264"/>
            <a:ext cx="1358900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4686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0368"/>
            <a:ext cx="6800850" cy="4252199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1pPr>
            <a:lvl2pPr marL="7143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2pPr>
            <a:lvl3pPr marL="107632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3pPr>
            <a:lvl4pPr marL="14382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17907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5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4686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0368"/>
            <a:ext cx="6800850" cy="4252199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1pPr>
            <a:lvl2pPr marL="7143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2pPr>
            <a:lvl3pPr marL="107632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3pPr>
            <a:lvl4pPr marL="1438275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1790700" indent="-342900">
              <a:lnSpc>
                <a:spcPct val="100000"/>
              </a:lnSpc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67165" y="3699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/>
          <a:stretch/>
        </p:blipFill>
        <p:spPr>
          <a:xfrm>
            <a:off x="3073400" y="0"/>
            <a:ext cx="60706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85139" b="75185"/>
          <a:stretch/>
        </p:blipFill>
        <p:spPr>
          <a:xfrm>
            <a:off x="-1" y="1155264"/>
            <a:ext cx="1358900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6205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305175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007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7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6205"/>
            <a:ext cx="6800850" cy="587398"/>
          </a:xfrm>
        </p:spPr>
        <p:txBody>
          <a:bodyPr anchor="t" anchorCtr="0">
            <a:noAutofit/>
          </a:bodyPr>
          <a:lstStyle>
            <a:lvl1pPr>
              <a:lnSpc>
                <a:spcPct val="95000"/>
              </a:lnSpc>
              <a:defRPr sz="2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>
            <a:lvl1pPr algn="l">
              <a:defRPr sz="1750" b="1">
                <a:solidFill>
                  <a:schemeClr val="accent1"/>
                </a:solidFill>
              </a:defRPr>
            </a:lvl1pPr>
          </a:lstStyle>
          <a:p>
            <a:fld id="{AF73EF45-0CD1-41B6-8E53-9DD7AE3CEEF2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04" y="6212655"/>
            <a:ext cx="1917196" cy="216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2" y="6181455"/>
            <a:ext cx="1572771" cy="35356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305175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00750" y="2987675"/>
            <a:ext cx="2457450" cy="29343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Font typeface="Arial Narrow" panose="020B060602020203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180975" indent="-180975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 typeface="Arial Narrow" panose="020B0606020202030204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" y="816361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63" y="3067810"/>
            <a:ext cx="1667259" cy="72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" y="6221145"/>
            <a:ext cx="2233568" cy="2521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85800" y="6127750"/>
            <a:ext cx="77279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17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3EF45-0CD1-41B6-8E53-9DD7AE3CEEF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649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7" r:id="rId6"/>
    <p:sldLayoutId id="2147483675" r:id="rId7"/>
    <p:sldLayoutId id="2147483678" r:id="rId8"/>
    <p:sldLayoutId id="2147483676" r:id="rId9"/>
    <p:sldLayoutId id="2147483679" r:id="rId10"/>
    <p:sldLayoutId id="2147483680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3EF45-0CD1-41B6-8E53-9DD7AE3CEEF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861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03DCA-C937-4085-A4C7-00BD362C91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550" y="5018236"/>
            <a:ext cx="4557486" cy="6329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NZ" sz="2400"/>
              <a:t>Presentation Skills</a:t>
            </a:r>
          </a:p>
          <a:p>
            <a:r>
              <a:rPr lang="en-US"/>
              <a:t>NZAGS Training day </a:t>
            </a:r>
          </a:p>
          <a:p>
            <a:r>
              <a:rPr lang="en-US"/>
              <a:t>26 August 2022</a:t>
            </a:r>
            <a:endParaRPr lang="en-NZ"/>
          </a:p>
          <a:p>
            <a:endParaRPr lang="en-NZ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618EC-D93E-4656-8C19-17123F752D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62675"/>
            <a:ext cx="463550" cy="365125"/>
          </a:xfrm>
        </p:spPr>
        <p:txBody>
          <a:bodyPr/>
          <a:lstStyle/>
          <a:p>
            <a:fld id="{AF73EF45-0CD1-41B6-8E53-9DD7AE3CEEF2}" type="slidenum">
              <a:rPr lang="en-NZ" smtClean="0"/>
              <a:pPr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282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Young girl with space explorer aspirations">
            <a:extLst>
              <a:ext uri="{FF2B5EF4-FFF2-40B4-BE49-F238E27FC236}">
                <a16:creationId xmlns:a16="http://schemas.microsoft.com/office/drawing/2014/main" id="{2DA7C119-B5AC-40D7-A3CB-B0D760212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6" b="-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A61C6-79DF-4B2A-80D7-EFB98FF2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</a:rPr>
              <a:t>Rule of 3’s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CC79B-C7CA-4842-A179-0EEAB456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10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C309E5E-B17A-7727-7EF3-75C254D9C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85" y="5606848"/>
            <a:ext cx="7315200" cy="55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A58FAB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Barack Obama’s Inaugural Speech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Homes have been lost; jobs shed; businesses shuttered.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88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sian student writing on blackboard with chalk in classroom">
            <a:extLst>
              <a:ext uri="{FF2B5EF4-FFF2-40B4-BE49-F238E27FC236}">
                <a16:creationId xmlns:a16="http://schemas.microsoft.com/office/drawing/2014/main" id="{BB2A4C31-C913-4B52-84F4-93BF0B68C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4247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D4DF8-8A7E-49C1-83FC-A88F4782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4" y="1122363"/>
            <a:ext cx="331199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</a:rPr>
              <a:t>Know your key takeaways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4440B-034C-430C-9AAB-FBED503C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11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38E3D8-64F2-4B79-94B7-5F52DE966FC9}"/>
              </a:ext>
            </a:extLst>
          </p:cNvPr>
          <p:cNvSpPr txBox="1">
            <a:spLocks/>
          </p:cNvSpPr>
          <p:nvPr/>
        </p:nvSpPr>
        <p:spPr>
          <a:xfrm>
            <a:off x="326481" y="302818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>
                <a:solidFill>
                  <a:schemeClr val="tx1"/>
                </a:solidFill>
                <a:latin typeface="+mj-lt"/>
              </a:rPr>
              <a:t>And be prepared to get them across at short notice!</a:t>
            </a:r>
          </a:p>
        </p:txBody>
      </p:sp>
    </p:spTree>
    <p:extLst>
      <p:ext uri="{BB962C8B-B14F-4D97-AF65-F5344CB8AC3E}">
        <p14:creationId xmlns:p14="http://schemas.microsoft.com/office/powerpoint/2010/main" val="1651682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Classroom of students raising their hands in front of a teacher">
            <a:extLst>
              <a:ext uri="{FF2B5EF4-FFF2-40B4-BE49-F238E27FC236}">
                <a16:creationId xmlns:a16="http://schemas.microsoft.com/office/drawing/2014/main" id="{CF7CFBF7-D808-47CD-9F27-B239C7A9F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t="9091" r="25283" b="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A987C-8B08-4C84-BC01-F483574A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</a:rPr>
              <a:t>Questions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6A4B7-85EE-4BF5-B5F4-D33606A7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12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78DFE7-6ED9-43D8-A137-9E48648D1DA4}"/>
              </a:ext>
            </a:extLst>
          </p:cNvPr>
          <p:cNvSpPr txBox="1">
            <a:spLocks/>
          </p:cNvSpPr>
          <p:nvPr/>
        </p:nvSpPr>
        <p:spPr>
          <a:xfrm>
            <a:off x="358485" y="2486545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>
                <a:solidFill>
                  <a:schemeClr val="tx1"/>
                </a:solidFill>
                <a:latin typeface="+mj-lt"/>
              </a:rPr>
              <a:t>During or at the end</a:t>
            </a:r>
          </a:p>
        </p:txBody>
      </p:sp>
    </p:spTree>
    <p:extLst>
      <p:ext uri="{BB962C8B-B14F-4D97-AF65-F5344CB8AC3E}">
        <p14:creationId xmlns:p14="http://schemas.microsoft.com/office/powerpoint/2010/main" val="2843699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1B07A-72ED-4437-94A1-74AE93F6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687" y="2437039"/>
            <a:ext cx="2991145" cy="109007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br>
              <a:rPr lang="en-US" sz="4400">
                <a:latin typeface="+mj-lt"/>
              </a:rPr>
            </a:br>
            <a:br>
              <a:rPr lang="en-US" sz="4400">
                <a:latin typeface="+mj-lt"/>
              </a:rPr>
            </a:br>
            <a:r>
              <a:rPr lang="en-US" sz="4400">
                <a:latin typeface="+mj-lt"/>
              </a:rPr>
              <a:t>Use the </a:t>
            </a:r>
            <a:br>
              <a:rPr lang="en-US" sz="4400">
                <a:latin typeface="+mj-lt"/>
              </a:rPr>
            </a:br>
            <a:r>
              <a:rPr lang="en-US" sz="4400">
                <a:latin typeface="+mj-lt"/>
              </a:rPr>
              <a:t>Car Park for off topic topics</a:t>
            </a:r>
          </a:p>
        </p:txBody>
      </p:sp>
      <p:pic>
        <p:nvPicPr>
          <p:cNvPr id="1026" name="Picture 2" descr="Download Tip Uai Resize=516,516&amp;ssl=1 - Idea Phone Case - Iphone 6 Plus/6s  Plus PNG Image with No Background - PNGkey.com">
            <a:extLst>
              <a:ext uri="{FF2B5EF4-FFF2-40B4-BE49-F238E27FC236}">
                <a16:creationId xmlns:a16="http://schemas.microsoft.com/office/drawing/2014/main" id="{D041718F-EE34-478B-8FA1-0278E56EB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12838" b="2"/>
          <a:stretch/>
        </p:blipFill>
        <p:spPr bwMode="auto">
          <a:xfrm>
            <a:off x="20" y="10"/>
            <a:ext cx="3744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04EA10-7542-45FD-A304-FDB70CA31F10}"/>
              </a:ext>
            </a:extLst>
          </p:cNvPr>
          <p:cNvSpPr txBox="1"/>
          <p:nvPr/>
        </p:nvSpPr>
        <p:spPr>
          <a:xfrm>
            <a:off x="510746" y="5226899"/>
            <a:ext cx="2500184" cy="1631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 descr="Valet Parking with Ticket Image and Multiple Cars on Public Car Park in  Flat Background Cartoon Illustration 7547694 Vector Art at Vecteezy">
            <a:extLst>
              <a:ext uri="{FF2B5EF4-FFF2-40B4-BE49-F238E27FC236}">
                <a16:creationId xmlns:a16="http://schemas.microsoft.com/office/drawing/2014/main" id="{0AB5E702-CBD1-39F6-2A66-06063D36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08" y="3667874"/>
            <a:ext cx="4231392" cy="29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97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223E-56EC-4307-BBF7-308570AF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2800"/>
              <a:t>When using bulleted lists…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218DF-3C12-49F6-8FE1-0C4816DA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80368"/>
            <a:ext cx="7781703" cy="425219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NZ" sz="2400" dirty="0"/>
              <a:t>Use one concept per slide </a:t>
            </a:r>
          </a:p>
          <a:p>
            <a:pPr>
              <a:spcBef>
                <a:spcPts val="1800"/>
              </a:spcBef>
            </a:pPr>
            <a:r>
              <a:rPr lang="en-NZ" sz="2400" dirty="0"/>
              <a:t>Emphasise </a:t>
            </a:r>
            <a:r>
              <a:rPr lang="en-NZ" sz="3200" b="1" dirty="0">
                <a:solidFill>
                  <a:schemeClr val="accent1"/>
                </a:solidFill>
              </a:rPr>
              <a:t>key words </a:t>
            </a:r>
            <a:r>
              <a:rPr lang="en-NZ" sz="2400" dirty="0"/>
              <a:t>and </a:t>
            </a:r>
            <a:r>
              <a:rPr lang="en-NZ" sz="3200" b="1" dirty="0">
                <a:solidFill>
                  <a:schemeClr val="accent1"/>
                </a:solidFill>
              </a:rPr>
              <a:t>phrases</a:t>
            </a:r>
            <a:endParaRPr lang="en-NZ" sz="2400" b="1" dirty="0">
              <a:solidFill>
                <a:schemeClr val="accent1"/>
              </a:solidFill>
            </a:endParaRPr>
          </a:p>
          <a:p>
            <a:pPr>
              <a:spcBef>
                <a:spcPts val="1800"/>
              </a:spcBef>
            </a:pPr>
            <a:r>
              <a:rPr lang="en-NZ" sz="2400" dirty="0"/>
              <a:t>Use font types and sizes consistently </a:t>
            </a:r>
            <a:br>
              <a:rPr lang="en-NZ" sz="2400" dirty="0"/>
            </a:br>
            <a:r>
              <a:rPr lang="en-NZ" sz="2400" dirty="0"/>
              <a:t>(make sure the text can be read form the back of the room)</a:t>
            </a:r>
          </a:p>
          <a:p>
            <a:pPr>
              <a:spcBef>
                <a:spcPts val="1800"/>
              </a:spcBef>
            </a:pPr>
            <a:r>
              <a:rPr lang="en-NZ" sz="2400" dirty="0"/>
              <a:t>6 bullet points per page (max)</a:t>
            </a:r>
          </a:p>
          <a:p>
            <a:pPr>
              <a:spcBef>
                <a:spcPts val="1800"/>
              </a:spcBef>
            </a:pPr>
            <a:endParaRPr lang="en-NZ" sz="2400" dirty="0"/>
          </a:p>
          <a:p>
            <a:pPr>
              <a:spcBef>
                <a:spcPts val="1800"/>
              </a:spcBef>
            </a:pPr>
            <a:endParaRPr lang="en-NZ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9B5CD-3509-450A-922B-12E61142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3EF45-0CD1-41B6-8E53-9DD7AE3CEEF2}" type="slidenum">
              <a:rPr lang="en-NZ" smtClean="0"/>
              <a:pPr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9642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111D67-5DC6-4F27-9887-1ECF4BFCCCF4}"/>
              </a:ext>
            </a:extLst>
          </p:cNvPr>
          <p:cNvSpPr/>
          <p:nvPr/>
        </p:nvSpPr>
        <p:spPr>
          <a:xfrm>
            <a:off x="0" y="-40821"/>
            <a:ext cx="9144000" cy="689882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F5B3B-B3C8-4379-AF83-957E213F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tx1"/>
                </a:solidFill>
                <a:latin typeface="Comic Sans MS" panose="030F0702030302020204" pitchFamily="66" charset="0"/>
              </a:rPr>
              <a:t>Attending College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AC556-0F47-4AD1-AEBE-B95E8EFD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8" y="1494668"/>
            <a:ext cx="8997042" cy="4252199"/>
          </a:xfrm>
        </p:spPr>
        <p:txBody>
          <a:bodyPr/>
          <a:lstStyle/>
          <a:p>
            <a:r>
              <a:rPr lang="en-US">
                <a:latin typeface="Comic Sans MS" panose="030F0702030302020204" pitchFamily="66" charset="0"/>
              </a:rPr>
              <a:t>Overall, our findings provide a combined retention rate of 92.4% for students who attended TCO. This is very close to the previous year's rate of 92.45%. It should be noted that these results should be interpreted on a tentative basis as it is clear that a number of other outside factors impact on a student's ability to sustain and progress in their chosen area of study at third level. </a:t>
            </a:r>
          </a:p>
          <a:p>
            <a:r>
              <a:rPr lang="en-US">
                <a:latin typeface="Comic Sans MS" panose="030F0702030302020204" pitchFamily="66" charset="0"/>
              </a:rPr>
              <a:t>15,000 students .come to Trinity every year There are 3 Faculties</a:t>
            </a:r>
          </a:p>
          <a:p>
            <a:r>
              <a:rPr lang="en-US">
                <a:latin typeface="Comic Sans MS" panose="030F0702030302020204" pitchFamily="66" charset="0"/>
              </a:rPr>
              <a:t>Morgan 2001 A study of non-completion in undergraduate University courses</a:t>
            </a:r>
          </a:p>
          <a:p>
            <a:r>
              <a:rPr lang="en-US">
                <a:latin typeface="Comic Sans MS" panose="030F0702030302020204" pitchFamily="66" charset="0"/>
              </a:rPr>
              <a:t>The average non-completion rate across Irish Universities is 16.8%</a:t>
            </a:r>
          </a:p>
          <a:p>
            <a:r>
              <a:rPr lang="en-US">
                <a:latin typeface="Comic Sans MS" panose="030F0702030302020204" pitchFamily="66" charset="0"/>
              </a:rPr>
              <a:t>Improve all students chances of achieving their maximum potential</a:t>
            </a:r>
          </a:p>
          <a:p>
            <a:r>
              <a:rPr lang="en-US">
                <a:latin typeface="Comic Sans MS" panose="030F0702030302020204" pitchFamily="66" charset="0"/>
              </a:rPr>
              <a:t>Connect with students - building relationships, departmental receptions</a:t>
            </a:r>
          </a:p>
          <a:p>
            <a:r>
              <a:rPr lang="en-US">
                <a:latin typeface="Comic Sans MS" panose="030F0702030302020204" pitchFamily="66" charset="0"/>
              </a:rPr>
              <a:t>51% of college students leave college because of lack of effective supports</a:t>
            </a:r>
            <a:endParaRPr lang="en-N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24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Student working in library at night">
            <a:extLst>
              <a:ext uri="{FF2B5EF4-FFF2-40B4-BE49-F238E27FC236}">
                <a16:creationId xmlns:a16="http://schemas.microsoft.com/office/drawing/2014/main" id="{481C35FC-EDA4-4912-AC8D-4C960B49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9091" r="2634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D34CA-E8EF-4378-8D31-62CFFE28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tx1"/>
                </a:solidFill>
                <a:latin typeface="+mj-lt"/>
              </a:rPr>
              <a:t>51% leave college because of lack of supports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77A2D-E5A8-4DA0-8FE3-FFBDB611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16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6956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Student working in library at night">
            <a:extLst>
              <a:ext uri="{FF2B5EF4-FFF2-40B4-BE49-F238E27FC236}">
                <a16:creationId xmlns:a16="http://schemas.microsoft.com/office/drawing/2014/main" id="{481C35FC-EDA4-4912-AC8D-4C960B49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9091" r="2634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D34CA-E8EF-4378-8D31-62CFFE28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4900">
                <a:solidFill>
                  <a:schemeClr val="tx1"/>
                </a:solidFill>
                <a:latin typeface="+mj-lt"/>
              </a:rPr>
              <a:t>51%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77A2D-E5A8-4DA0-8FE3-FFBDB611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17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8161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3771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1B07A-72ED-4437-94A1-74AE93F6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996" y="4267832"/>
            <a:ext cx="3604497" cy="12971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br>
              <a:rPr lang="en-US" sz="4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Visualise</a:t>
            </a:r>
            <a:r>
              <a:rPr lang="en-US" sz="4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1026" name="Picture 2" descr="Download Tip Uai Resize=516,516&amp;ssl=1 - Idea Phone Case - Iphone 6 Plus/6s  Plus PNG Image with No Background - PNGkey.com">
            <a:extLst>
              <a:ext uri="{FF2B5EF4-FFF2-40B4-BE49-F238E27FC236}">
                <a16:creationId xmlns:a16="http://schemas.microsoft.com/office/drawing/2014/main" id="{D041718F-EE34-478B-8FA1-0278E56EB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12838" b="2"/>
          <a:stretch/>
        </p:blipFill>
        <p:spPr bwMode="auto">
          <a:xfrm>
            <a:off x="613277" y="1697277"/>
            <a:ext cx="2390470" cy="437784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89" y="-5977"/>
            <a:ext cx="4679005" cy="6863979"/>
            <a:chOff x="305" y="-5977"/>
            <a:chExt cx="6238675" cy="6863979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04EA10-7542-45FD-A304-FDB70CA31F10}"/>
              </a:ext>
            </a:extLst>
          </p:cNvPr>
          <p:cNvSpPr txBox="1"/>
          <p:nvPr/>
        </p:nvSpPr>
        <p:spPr>
          <a:xfrm>
            <a:off x="510746" y="5226899"/>
            <a:ext cx="2500184" cy="1631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91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269AC4-9502-4271-8977-D46A23965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/>
              <a:t>	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75F94C2-2EC9-417E-AE67-9C9794FD1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b="5380"/>
          <a:stretch/>
        </p:blipFill>
        <p:spPr>
          <a:xfrm>
            <a:off x="3349508" y="1266996"/>
            <a:ext cx="2739045" cy="44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CE73A0-2B1D-4871-A46C-468B46694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68" t="2607" r="1970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2ABEF-E394-4B88-BEEF-E866CBBB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i="1">
                <a:solidFill>
                  <a:schemeClr val="tx1"/>
                </a:solidFill>
                <a:latin typeface="+mj-lt"/>
              </a:rPr>
              <a:t>“ The human brain starts working the moment we  are born, and stops the moment we stand to  speak in public”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66BF4-7CB9-4F03-BCC8-D05C6025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0B3662-F35B-4420-9A03-937D7AF67622}"/>
              </a:ext>
            </a:extLst>
          </p:cNvPr>
          <p:cNvSpPr txBox="1"/>
          <p:nvPr/>
        </p:nvSpPr>
        <p:spPr>
          <a:xfrm>
            <a:off x="358485" y="47343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indent="0">
              <a:buNone/>
            </a:pPr>
            <a:r>
              <a:rPr lang="en-US" sz="1800" spc="-5">
                <a:latin typeface="Gill Sans MT"/>
                <a:cs typeface="Gill Sans MT"/>
              </a:rPr>
              <a:t>Sir George</a:t>
            </a:r>
            <a:r>
              <a:rPr lang="en-US" sz="1800" spc="-35">
                <a:latin typeface="Gill Sans MT"/>
                <a:cs typeface="Gill Sans MT"/>
              </a:rPr>
              <a:t> </a:t>
            </a:r>
            <a:r>
              <a:rPr lang="en-US" sz="1800" spc="-10" err="1">
                <a:latin typeface="Gill Sans MT"/>
                <a:cs typeface="Gill Sans MT"/>
              </a:rPr>
              <a:t>Jessel</a:t>
            </a:r>
            <a:endParaRPr lang="en-US" sz="18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6797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0070-8819-4E70-8D54-D86848C9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934" y="629266"/>
            <a:ext cx="4817137" cy="1676603"/>
          </a:xfrm>
        </p:spPr>
        <p:txBody>
          <a:bodyPr>
            <a:normAutofit/>
          </a:bodyPr>
          <a:lstStyle/>
          <a:p>
            <a:r>
              <a:rPr lang="en-NZ"/>
              <a:t>On the Move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Walk">
            <a:extLst>
              <a:ext uri="{FF2B5EF4-FFF2-40B4-BE49-F238E27FC236}">
                <a16:creationId xmlns:a16="http://schemas.microsoft.com/office/drawing/2014/main" id="{B224F01B-FCE4-48F0-AF32-354653102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023" y="2261520"/>
            <a:ext cx="2334960" cy="2334960"/>
          </a:xfrm>
          <a:prstGeom prst="rect">
            <a:avLst/>
          </a:prstGeom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AC3D72-5F2C-4EE3-A13E-2CE5407D4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934" y="1519321"/>
            <a:ext cx="4817136" cy="433484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700"/>
              <a:t>Straighten yourself from feet up</a:t>
            </a:r>
          </a:p>
          <a:p>
            <a:pPr>
              <a:spcBef>
                <a:spcPts val="1200"/>
              </a:spcBef>
            </a:pPr>
            <a:r>
              <a:rPr lang="en-US" sz="1700"/>
              <a:t>DO NOT unnecessarily adjust your clothes when you stand up</a:t>
            </a:r>
          </a:p>
          <a:p>
            <a:pPr>
              <a:spcBef>
                <a:spcPts val="1200"/>
              </a:spcBef>
            </a:pPr>
            <a:r>
              <a:rPr lang="en-US" sz="1700"/>
              <a:t>DO NOT adjust stuff on your desk/shift your chair</a:t>
            </a:r>
          </a:p>
          <a:p>
            <a:pPr>
              <a:spcBef>
                <a:spcPts val="1200"/>
              </a:spcBef>
            </a:pPr>
            <a:r>
              <a:rPr lang="en-US" sz="1700"/>
              <a:t>DO NOT look at the floor as you walk to the front</a:t>
            </a:r>
          </a:p>
          <a:p>
            <a:pPr>
              <a:spcBef>
                <a:spcPts val="1200"/>
              </a:spcBef>
            </a:pPr>
            <a:r>
              <a:rPr lang="en-US" sz="1700"/>
              <a:t>Maintain eye contact from getting up to reaching your spot</a:t>
            </a:r>
          </a:p>
          <a:p>
            <a:pPr>
              <a:spcBef>
                <a:spcPts val="1200"/>
              </a:spcBef>
            </a:pPr>
            <a:r>
              <a:rPr lang="en-US" sz="1700"/>
              <a:t>Walk with right arm left leg swing pattern</a:t>
            </a:r>
          </a:p>
          <a:p>
            <a:pPr>
              <a:spcBef>
                <a:spcPts val="1200"/>
              </a:spcBef>
            </a:pPr>
            <a:r>
              <a:rPr lang="en-US" sz="1700"/>
              <a:t>Arrive at your spot before you start speaking</a:t>
            </a:r>
          </a:p>
          <a:p>
            <a:pPr>
              <a:spcBef>
                <a:spcPts val="1200"/>
              </a:spcBef>
            </a:pPr>
            <a:r>
              <a:rPr lang="en-US" sz="1700"/>
              <a:t>Stand front and </a:t>
            </a:r>
            <a:r>
              <a:rPr lang="en-US" sz="1700" err="1"/>
              <a:t>centre</a:t>
            </a:r>
            <a:r>
              <a:rPr lang="en-US" sz="1700"/>
              <a:t> of the room - The Power Position!</a:t>
            </a:r>
          </a:p>
          <a:p>
            <a:pPr>
              <a:spcBef>
                <a:spcPts val="1200"/>
              </a:spcBef>
            </a:pPr>
            <a:endParaRPr lang="en-US" sz="1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517D6-2128-4EEE-B007-88011CC1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6" y="6356350"/>
            <a:ext cx="51435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8" name="Graphic 7" descr="Lightbulb and gear">
            <a:extLst>
              <a:ext uri="{FF2B5EF4-FFF2-40B4-BE49-F238E27FC236}">
                <a16:creationId xmlns:a16="http://schemas.microsoft.com/office/drawing/2014/main" id="{A201FA81-8635-4909-862A-D4020942E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3373" y="108543"/>
            <a:ext cx="586511" cy="5865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D0462A-81E1-4EDA-8085-F6F7BCC801A1}"/>
              </a:ext>
            </a:extLst>
          </p:cNvPr>
          <p:cNvSpPr txBox="1"/>
          <p:nvPr/>
        </p:nvSpPr>
        <p:spPr>
          <a:xfrm>
            <a:off x="6782123" y="629266"/>
            <a:ext cx="230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Don’t sit if you can help it</a:t>
            </a:r>
          </a:p>
        </p:txBody>
      </p:sp>
    </p:spTree>
    <p:extLst>
      <p:ext uri="{BB962C8B-B14F-4D97-AF65-F5344CB8AC3E}">
        <p14:creationId xmlns:p14="http://schemas.microsoft.com/office/powerpoint/2010/main" val="27708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0070-8819-4E70-8D54-D86848C9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2800"/>
              <a:t>On the 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517D6-2128-4EEE-B007-88011CC1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8" name="Graphic 7" descr="Lightbulb and gear">
            <a:extLst>
              <a:ext uri="{FF2B5EF4-FFF2-40B4-BE49-F238E27FC236}">
                <a16:creationId xmlns:a16="http://schemas.microsoft.com/office/drawing/2014/main" id="{A201FA81-8635-4909-862A-D4020942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3373" y="108543"/>
            <a:ext cx="586511" cy="5865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D0462A-81E1-4EDA-8085-F6F7BCC801A1}"/>
              </a:ext>
            </a:extLst>
          </p:cNvPr>
          <p:cNvSpPr txBox="1"/>
          <p:nvPr/>
        </p:nvSpPr>
        <p:spPr>
          <a:xfrm>
            <a:off x="6782123" y="629266"/>
            <a:ext cx="230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Don’t sit if you can help it</a:t>
            </a:r>
          </a:p>
        </p:txBody>
      </p:sp>
      <p:pic>
        <p:nvPicPr>
          <p:cNvPr id="25" name="Graphic 24" descr="Confused person with solid fill">
            <a:extLst>
              <a:ext uri="{FF2B5EF4-FFF2-40B4-BE49-F238E27FC236}">
                <a16:creationId xmlns:a16="http://schemas.microsoft.com/office/drawing/2014/main" id="{6983CEDA-9C6F-41C9-A837-C858A91B2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1775164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054056-4451-C463-84F2-7E3D09D72395}"/>
              </a:ext>
            </a:extLst>
          </p:cNvPr>
          <p:cNvSpPr txBox="1"/>
          <p:nvPr/>
        </p:nvSpPr>
        <p:spPr>
          <a:xfrm>
            <a:off x="4162276" y="2759785"/>
            <a:ext cx="177871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00B050"/>
                </a:solidFill>
              </a:rPr>
              <a:t>Straighten yourself from feet up</a:t>
            </a:r>
          </a:p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00B050"/>
                </a:solidFill>
              </a:rPr>
              <a:t>Arrive at your spot before you start speaking</a:t>
            </a:r>
          </a:p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00B050"/>
                </a:solidFill>
              </a:rPr>
              <a:t>Stand front and </a:t>
            </a:r>
            <a:r>
              <a:rPr lang="en-US" sz="1800" err="1">
                <a:solidFill>
                  <a:srgbClr val="00B050"/>
                </a:solidFill>
              </a:rPr>
              <a:t>centre</a:t>
            </a:r>
            <a:r>
              <a:rPr lang="en-US" sz="1800">
                <a:solidFill>
                  <a:srgbClr val="00B050"/>
                </a:solidFill>
              </a:rPr>
              <a:t> of the room - The Power Position!</a:t>
            </a:r>
          </a:p>
          <a:p>
            <a:pPr algn="ctr">
              <a:spcBef>
                <a:spcPts val="1200"/>
              </a:spcBef>
            </a:pPr>
            <a:endParaRPr lang="en-US" sz="1800">
              <a:solidFill>
                <a:srgbClr val="00B050"/>
              </a:solidFill>
            </a:endParaRPr>
          </a:p>
        </p:txBody>
      </p:sp>
      <p:pic>
        <p:nvPicPr>
          <p:cNvPr id="32" name="Content Placeholder 5" descr="Walk">
            <a:extLst>
              <a:ext uri="{FF2B5EF4-FFF2-40B4-BE49-F238E27FC236}">
                <a16:creationId xmlns:a16="http://schemas.microsoft.com/office/drawing/2014/main" id="{A621447E-F23F-0549-E400-82F7B3DCD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650" y="1820673"/>
            <a:ext cx="977514" cy="977514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9F3595-C848-137B-8C18-60777F652979}"/>
              </a:ext>
            </a:extLst>
          </p:cNvPr>
          <p:cNvSpPr txBox="1"/>
          <p:nvPr/>
        </p:nvSpPr>
        <p:spPr>
          <a:xfrm>
            <a:off x="148333" y="2745170"/>
            <a:ext cx="183519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00B050"/>
                </a:solidFill>
              </a:rPr>
              <a:t>Keep your head up as you walk to the front</a:t>
            </a:r>
          </a:p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00B050"/>
                </a:solidFill>
              </a:rPr>
              <a:t>Walk with right arm left leg swing pattern</a:t>
            </a:r>
          </a:p>
          <a:p>
            <a:pPr algn="ctr">
              <a:spcBef>
                <a:spcPts val="1200"/>
              </a:spcBef>
            </a:pPr>
            <a:endParaRPr lang="en-US" sz="1800">
              <a:solidFill>
                <a:srgbClr val="00B050"/>
              </a:solidFill>
            </a:endParaRPr>
          </a:p>
        </p:txBody>
      </p:sp>
      <p:pic>
        <p:nvPicPr>
          <p:cNvPr id="35" name="Graphic 34" descr="Eye Scan with solid fill">
            <a:extLst>
              <a:ext uri="{FF2B5EF4-FFF2-40B4-BE49-F238E27FC236}">
                <a16:creationId xmlns:a16="http://schemas.microsoft.com/office/drawing/2014/main" id="{50BED1D2-A7F2-C84B-4C0A-2BA06FF59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2087" y="1794444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C0663CA-321C-4682-9E58-0ECE096B96A9}"/>
              </a:ext>
            </a:extLst>
          </p:cNvPr>
          <p:cNvSpPr txBox="1"/>
          <p:nvPr/>
        </p:nvSpPr>
        <p:spPr>
          <a:xfrm>
            <a:off x="2117892" y="2745170"/>
            <a:ext cx="1835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00B050"/>
                </a:solidFill>
              </a:rPr>
              <a:t>Maintain eye contact from getting up to reaching your spot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AD8E6D-83F6-FAF5-E19B-851AD6C4C98F}"/>
              </a:ext>
            </a:extLst>
          </p:cNvPr>
          <p:cNvGrpSpPr/>
          <p:nvPr/>
        </p:nvGrpSpPr>
        <p:grpSpPr>
          <a:xfrm>
            <a:off x="7180547" y="1819237"/>
            <a:ext cx="1082941" cy="1082941"/>
            <a:chOff x="786956" y="1302084"/>
            <a:chExt cx="1454209" cy="1454209"/>
          </a:xfrm>
        </p:grpSpPr>
        <p:pic>
          <p:nvPicPr>
            <p:cNvPr id="39" name="Graphic 38" descr="Shirt outline">
              <a:extLst>
                <a:ext uri="{FF2B5EF4-FFF2-40B4-BE49-F238E27FC236}">
                  <a16:creationId xmlns:a16="http://schemas.microsoft.com/office/drawing/2014/main" id="{C8BE2503-CCD1-194E-E03B-98832071E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47023" y="1582278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No sign outline">
              <a:extLst>
                <a:ext uri="{FF2B5EF4-FFF2-40B4-BE49-F238E27FC236}">
                  <a16:creationId xmlns:a16="http://schemas.microsoft.com/office/drawing/2014/main" id="{6C85CF81-3F2F-260A-FD36-3442EA5E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0800000">
              <a:off x="786956" y="1302084"/>
              <a:ext cx="1454209" cy="1454209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A7A6664-FA9E-1743-B0BB-96D06584485E}"/>
              </a:ext>
            </a:extLst>
          </p:cNvPr>
          <p:cNvSpPr txBox="1"/>
          <p:nvPr/>
        </p:nvSpPr>
        <p:spPr>
          <a:xfrm>
            <a:off x="6762174" y="2756169"/>
            <a:ext cx="2008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Adjust your clothes [unnecessarily] when you stand up</a:t>
            </a:r>
            <a:endParaRPr lang="en-NZ">
              <a:solidFill>
                <a:srgbClr val="FF0000"/>
              </a:solidFill>
            </a:endParaRPr>
          </a:p>
        </p:txBody>
      </p:sp>
      <p:pic>
        <p:nvPicPr>
          <p:cNvPr id="42" name="Graphic 41" descr="Desk outline">
            <a:extLst>
              <a:ext uri="{FF2B5EF4-FFF2-40B4-BE49-F238E27FC236}">
                <a16:creationId xmlns:a16="http://schemas.microsoft.com/office/drawing/2014/main" id="{7E3AE768-A8E4-D030-C441-1528DEA7C4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21525" y="3832581"/>
            <a:ext cx="711613" cy="71161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41998BC-4FB1-0D3E-AAB5-B69FBB296323}"/>
              </a:ext>
            </a:extLst>
          </p:cNvPr>
          <p:cNvSpPr txBox="1"/>
          <p:nvPr/>
        </p:nvSpPr>
        <p:spPr>
          <a:xfrm>
            <a:off x="6962354" y="4653342"/>
            <a:ext cx="1603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800">
                <a:solidFill>
                  <a:srgbClr val="FF0000"/>
                </a:solidFill>
              </a:rPr>
              <a:t>Adjust stuff on your desk/shift your chair</a:t>
            </a:r>
          </a:p>
        </p:txBody>
      </p:sp>
      <p:pic>
        <p:nvPicPr>
          <p:cNvPr id="44" name="Graphic 43" descr="No sign outline">
            <a:extLst>
              <a:ext uri="{FF2B5EF4-FFF2-40B4-BE49-F238E27FC236}">
                <a16:creationId xmlns:a16="http://schemas.microsoft.com/office/drawing/2014/main" id="{08AF4131-4EDE-790C-B76E-5699CD92F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7180547" y="3691561"/>
            <a:ext cx="1082941" cy="10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0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F695F1-FB04-44FF-A8B3-5F21CAD9A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248" y="1555769"/>
            <a:ext cx="6800850" cy="3248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F6F69-087A-4616-A471-2131F979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750" b="1" i="0" u="none" strike="noStrike" kern="1200" cap="none" spc="0" normalizeH="0" baseline="0" noProof="0" smtClean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NZ" sz="1750" b="1" i="0" u="none" strike="noStrike" kern="1200" cap="none" spc="0" normalizeH="0" baseline="0" noProof="0">
              <a:ln>
                <a:noFill/>
              </a:ln>
              <a:solidFill>
                <a:srgbClr val="009ED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8987E5-E941-4283-ACBF-1A3149E99B86}"/>
              </a:ext>
            </a:extLst>
          </p:cNvPr>
          <p:cNvSpPr txBox="1">
            <a:spLocks/>
          </p:cNvSpPr>
          <p:nvPr/>
        </p:nvSpPr>
        <p:spPr>
          <a:xfrm>
            <a:off x="714902" y="684206"/>
            <a:ext cx="6800850" cy="587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VAKs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F8598-3E93-4346-BE59-15877CEB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380" y="1299615"/>
            <a:ext cx="6865295" cy="140655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NZ" sz="3200"/>
              <a:t>Acknowledging your audience’s preferences</a:t>
            </a:r>
          </a:p>
        </p:txBody>
      </p:sp>
    </p:spTree>
    <p:extLst>
      <p:ext uri="{BB962C8B-B14F-4D97-AF65-F5344CB8AC3E}">
        <p14:creationId xmlns:p14="http://schemas.microsoft.com/office/powerpoint/2010/main" val="61817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A154-56E0-426F-BAEB-CAB14B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935" y="629266"/>
            <a:ext cx="4003490" cy="631439"/>
          </a:xfrm>
        </p:spPr>
        <p:txBody>
          <a:bodyPr>
            <a:normAutofit/>
          </a:bodyPr>
          <a:lstStyle/>
          <a:p>
            <a:r>
              <a:rPr lang="en-NZ" sz="2800" dirty="0"/>
              <a:t>On Stage: Positioning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05DA87-D980-4DF5-96D4-61EEC9412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292" y="1752600"/>
            <a:ext cx="512673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2400" dirty="0"/>
              <a:t>Front on = Facilitator; Side on = safe position </a:t>
            </a:r>
          </a:p>
          <a:p>
            <a:pPr>
              <a:lnSpc>
                <a:spcPct val="90000"/>
              </a:lnSpc>
            </a:pPr>
            <a:r>
              <a:rPr lang="en-NZ" sz="2400" dirty="0"/>
              <a:t>Do not lean in – maintain upright posture </a:t>
            </a:r>
          </a:p>
          <a:p>
            <a:pPr>
              <a:lnSpc>
                <a:spcPct val="90000"/>
              </a:lnSpc>
            </a:pPr>
            <a:r>
              <a:rPr lang="en-NZ" sz="2400" dirty="0"/>
              <a:t>Avoid </a:t>
            </a:r>
            <a:r>
              <a:rPr lang="en-NZ" sz="2400" dirty="0" err="1"/>
              <a:t>Burmuda</a:t>
            </a:r>
            <a:r>
              <a:rPr lang="en-NZ" sz="2400" dirty="0"/>
              <a:t> triangle. Try </a:t>
            </a:r>
            <a:r>
              <a:rPr lang="en-NZ" sz="2400" dirty="0">
                <a:sym typeface="Wingdings" panose="05000000000000000000" pitchFamily="2" charset="2"/>
              </a:rPr>
              <a:t>a</a:t>
            </a:r>
            <a:r>
              <a:rPr lang="en-NZ" sz="2400" dirty="0"/>
              <a:t>symmetric hands</a:t>
            </a:r>
          </a:p>
          <a:p>
            <a:pPr>
              <a:lnSpc>
                <a:spcPct val="90000"/>
              </a:lnSpc>
            </a:pPr>
            <a:r>
              <a:rPr lang="en-NZ" sz="2400" dirty="0"/>
              <a:t>Both feet grounded - parallel hip width apart</a:t>
            </a:r>
          </a:p>
          <a:p>
            <a:pPr>
              <a:lnSpc>
                <a:spcPct val="90000"/>
              </a:lnSpc>
            </a:pPr>
            <a:r>
              <a:rPr lang="en-NZ" sz="2400" dirty="0"/>
              <a:t>Head forward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7275-4921-4E03-BEF9-771A27D2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6" y="6356350"/>
            <a:ext cx="51435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id="{0B4463AD-2952-4CD0-B9A8-E53B5CC16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43" y="2637168"/>
            <a:ext cx="1211094" cy="12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9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A154-56E0-426F-BAEB-CAB14B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934" y="629266"/>
            <a:ext cx="3423721" cy="479687"/>
          </a:xfrm>
        </p:spPr>
        <p:txBody>
          <a:bodyPr>
            <a:normAutofit fontScale="90000"/>
          </a:bodyPr>
          <a:lstStyle/>
          <a:p>
            <a:r>
              <a:rPr lang="en-NZ"/>
              <a:t>On Stage: </a:t>
            </a:r>
            <a:r>
              <a:rPr lang="en-NZ" sz="2400"/>
              <a:t>Gestures </a:t>
            </a:r>
            <a:br>
              <a:rPr lang="en-NZ" sz="2400"/>
            </a:br>
            <a:endParaRPr lang="en-N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05DA87-D980-4DF5-96D4-61EEC9412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935" y="1786270"/>
            <a:ext cx="5137372" cy="443754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NZ" sz="2400" dirty="0"/>
              <a:t>Do not cover or cross your body </a:t>
            </a:r>
          </a:p>
          <a:p>
            <a:pPr>
              <a:spcBef>
                <a:spcPts val="1200"/>
              </a:spcBef>
            </a:pPr>
            <a:r>
              <a:rPr lang="en-NZ" sz="2400" dirty="0"/>
              <a:t>Elbows away from body with arms out wide. Not T Rex, penguin or headlamps! </a:t>
            </a:r>
          </a:p>
          <a:p>
            <a:pPr>
              <a:spcBef>
                <a:spcPts val="1200"/>
              </a:spcBef>
            </a:pPr>
            <a:r>
              <a:rPr lang="en-NZ" sz="2400" dirty="0"/>
              <a:t>Arms gesture low to high - Air is guided by your arms</a:t>
            </a:r>
          </a:p>
          <a:p>
            <a:pPr>
              <a:spcBef>
                <a:spcPts val="1200"/>
              </a:spcBef>
            </a:pPr>
            <a:r>
              <a:rPr lang="en-NZ" sz="2400" dirty="0"/>
              <a:t>Palms always open and facing up</a:t>
            </a:r>
          </a:p>
          <a:p>
            <a:pPr>
              <a:spcBef>
                <a:spcPts val="1200"/>
              </a:spcBef>
            </a:pPr>
            <a:r>
              <a:rPr lang="en-NZ" sz="2400" dirty="0"/>
              <a:t>Avoid arms behind your back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7275-4921-4E03-BEF9-771A27D2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6" y="6356350"/>
            <a:ext cx="51435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A50FA-B543-4F22-9A5E-8307DA5F5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0" r="14636" b="1200"/>
          <a:stretch/>
        </p:blipFill>
        <p:spPr>
          <a:xfrm>
            <a:off x="1017269" y="2438400"/>
            <a:ext cx="1348498" cy="14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8DFA9-D91D-4A8D-87DD-BDC7289B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4686"/>
            <a:ext cx="6800850" cy="587398"/>
          </a:xfrm>
        </p:spPr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F26CC-735A-40CA-9429-51FE2709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0368"/>
            <a:ext cx="6800850" cy="4252199"/>
          </a:xfr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9AF0-2BE8-4BDD-9124-E2E7423A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473" y="6162675"/>
            <a:ext cx="4635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750" b="1" i="0" u="none" strike="noStrike" kern="1200" cap="none" spc="0" normalizeH="0" baseline="0" noProof="0" smtClean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Z" sz="1750" b="1" i="0" u="none" strike="noStrike" kern="1200" cap="none" spc="0" normalizeH="0" baseline="0" noProof="0">
              <a:ln>
                <a:noFill/>
              </a:ln>
              <a:solidFill>
                <a:srgbClr val="009EDB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6114D-B6A8-4917-A7AD-BFED3F2DE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56" y="284974"/>
            <a:ext cx="4537150" cy="2969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52694-BEB0-4D28-8135-55BF3F8D0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89" y="3381339"/>
            <a:ext cx="4553317" cy="2765873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765C2481-63E6-4DD2-B9B4-083032A87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-172" r="53454" b="470"/>
          <a:stretch/>
        </p:blipFill>
        <p:spPr bwMode="auto">
          <a:xfrm>
            <a:off x="5229706" y="284973"/>
            <a:ext cx="3727584" cy="58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12DF5FD-3A4C-4FC8-9BA5-04625B163F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5" r="1131"/>
          <a:stretch/>
        </p:blipFill>
        <p:spPr>
          <a:xfrm>
            <a:off x="583473" y="1302084"/>
            <a:ext cx="8086365" cy="425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A154-56E0-426F-BAEB-CAB14B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934" y="629266"/>
            <a:ext cx="4404269" cy="522489"/>
          </a:xfrm>
        </p:spPr>
        <p:txBody>
          <a:bodyPr>
            <a:normAutofit fontScale="90000"/>
          </a:bodyPr>
          <a:lstStyle/>
          <a:p>
            <a:r>
              <a:rPr lang="en-NZ" sz="2400"/>
              <a:t>Direct the audiences attention</a:t>
            </a:r>
            <a:br>
              <a:rPr lang="en-NZ" sz="2400"/>
            </a:br>
            <a:br>
              <a:rPr lang="en-NZ" sz="2400"/>
            </a:br>
            <a:endParaRPr lang="en-N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05DA87-D980-4DF5-96D4-61EEC9412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935" y="2438400"/>
            <a:ext cx="4817136" cy="3785419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NZ" sz="2800"/>
              <a:t>Touch, Turn, Talk </a:t>
            </a:r>
          </a:p>
          <a:p>
            <a:endParaRPr lang="en-US" sz="1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7275-4921-4E03-BEF9-771A27D2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6" y="6356350"/>
            <a:ext cx="51435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id="{470CA06C-7AC6-45E5-81A1-E872A170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624" y="2305869"/>
            <a:ext cx="1269777" cy="126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2331-F752-4139-A898-7262169E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F3E8D-38BA-4546-A55D-0AAC034FD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" r="2" b="2"/>
          <a:stretch/>
        </p:blipFill>
        <p:spPr>
          <a:xfrm>
            <a:off x="314325" y="433758"/>
            <a:ext cx="8466364" cy="5003747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5A814-7019-4114-9376-1B82DD9B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13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074" name="Picture 2" descr="Image result for steve jobs pyramid hands">
            <a:extLst>
              <a:ext uri="{FF2B5EF4-FFF2-40B4-BE49-F238E27FC236}">
                <a16:creationId xmlns:a16="http://schemas.microsoft.com/office/drawing/2014/main" id="{E1136842-4831-4176-AA4C-9F88475DD2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44753" b="6400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C4F9F-C0C2-466C-946E-9400600F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endParaRPr lang="en-US" sz="4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440DB-CAF0-4A9B-8303-5C12688F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85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198D3-06B6-45CF-92DA-1EA308AE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7D0041-CFCC-45D1-8E9C-C11A64472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8482"/>
          <a:stretch/>
        </p:blipFill>
        <p:spPr>
          <a:xfrm>
            <a:off x="334736" y="432114"/>
            <a:ext cx="8535760" cy="5044762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BA01E-05E3-4579-B548-5DDD81442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18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269AC4-9502-4271-8977-D46A23965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/>
              <a:t>	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75F94C2-2EC9-417E-AE67-9C9794FD1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3"/>
          <a:stretch/>
        </p:blipFill>
        <p:spPr>
          <a:xfrm>
            <a:off x="899780" y="2343936"/>
            <a:ext cx="7234127" cy="3728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71D459-EB04-4006-8221-E93BB8FEB347}"/>
              </a:ext>
            </a:extLst>
          </p:cNvPr>
          <p:cNvSpPr txBox="1"/>
          <p:nvPr/>
        </p:nvSpPr>
        <p:spPr>
          <a:xfrm>
            <a:off x="5624017" y="2676313"/>
            <a:ext cx="17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Albert Mehrabian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BE16BE3-680E-474F-81E2-2AA377A5C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31" b="9669"/>
          <a:stretch/>
        </p:blipFill>
        <p:spPr>
          <a:xfrm>
            <a:off x="766228" y="480469"/>
            <a:ext cx="6800850" cy="18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8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9124" y="685800"/>
            <a:ext cx="3753046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1C842-2A91-4D1F-AA84-FF062418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835" y="1084521"/>
            <a:ext cx="3014330" cy="1361347"/>
          </a:xfrm>
        </p:spPr>
        <p:txBody>
          <a:bodyPr anchor="b">
            <a:normAutofit/>
          </a:bodyPr>
          <a:lstStyle/>
          <a:p>
            <a:pPr algn="ctr"/>
            <a:endParaRPr lang="en-NZ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40190-12B1-48F7-B3DF-D24C1AD08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2" r="28369" b="-1"/>
          <a:stretch/>
        </p:blipFill>
        <p:spPr>
          <a:xfrm>
            <a:off x="510362" y="685795"/>
            <a:ext cx="2198474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F7F46-A4B6-46C7-A9FB-24A063C3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784" y="2732739"/>
            <a:ext cx="2982432" cy="3083270"/>
          </a:xfrm>
        </p:spPr>
        <p:txBody>
          <a:bodyPr anchor="t">
            <a:normAutofit/>
          </a:bodyPr>
          <a:lstStyle/>
          <a:p>
            <a:pPr algn="ctr"/>
            <a:endParaRPr lang="en-NZ" sz="1700">
              <a:solidFill>
                <a:schemeClr val="bg1"/>
              </a:solidFill>
            </a:endParaRPr>
          </a:p>
        </p:txBody>
      </p:sp>
      <p:pic>
        <p:nvPicPr>
          <p:cNvPr id="2050" name="Picture 2" descr="Wonder woman power pose">
            <a:extLst>
              <a:ext uri="{FF2B5EF4-FFF2-40B4-BE49-F238E27FC236}">
                <a16:creationId xmlns:a16="http://schemas.microsoft.com/office/drawing/2014/main" id="{376AED57-4AFB-475E-AB47-E9F28F389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26116"/>
          <a:stretch/>
        </p:blipFill>
        <p:spPr bwMode="auto">
          <a:xfrm>
            <a:off x="6454587" y="685805"/>
            <a:ext cx="2179050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EB6EF-A6B4-405B-8590-53E46EE6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432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Z" sz="800" b="1" i="0" u="none" strike="noStrike" kern="1200" cap="none" spc="0" normalizeH="0" baseline="0" noProof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29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146" name="Picture 2" descr="Image result for oprah winfrey standing image">
            <a:extLst>
              <a:ext uri="{FF2B5EF4-FFF2-40B4-BE49-F238E27FC236}">
                <a16:creationId xmlns:a16="http://schemas.microsoft.com/office/drawing/2014/main" id="{30483D70-FC61-450A-8C0E-207DA4087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1229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203FE-C6C8-4709-A96F-74C942FC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3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A154-56E0-426F-BAEB-CAB14B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934" y="629266"/>
            <a:ext cx="5233066" cy="1676603"/>
          </a:xfrm>
        </p:spPr>
        <p:txBody>
          <a:bodyPr>
            <a:normAutofit/>
          </a:bodyPr>
          <a:lstStyle/>
          <a:p>
            <a:r>
              <a:rPr lang="en-NZ" dirty="0"/>
              <a:t>Dealing with nerves and managing state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05DA87-D980-4DF5-96D4-61EEC9412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935" y="2438400"/>
            <a:ext cx="4817136" cy="3785419"/>
          </a:xfrm>
        </p:spPr>
        <p:txBody>
          <a:bodyPr>
            <a:normAutofit/>
          </a:bodyPr>
          <a:lstStyle/>
          <a:p>
            <a:pPr marL="342900" lvl="1"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Avoid breathing in, use the magic cough breath – tummy pushes in with sharp breath out to release your diaphragm</a:t>
            </a:r>
          </a:p>
          <a:p>
            <a:pPr marL="342900" lvl="1"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Move to facilitator position, out of the line of fire and engage the group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7275-4921-4E03-BEF9-771A27D2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56" y="6356350"/>
            <a:ext cx="51435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NZ" sz="10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058ADEDA-7FAE-43F6-847C-79349D283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19785"/>
          <a:stretch/>
        </p:blipFill>
        <p:spPr bwMode="auto">
          <a:xfrm>
            <a:off x="1140790" y="2471130"/>
            <a:ext cx="999295" cy="161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Picture 5" descr="Portrait of man dancing and having fun">
            <a:extLst>
              <a:ext uri="{FF2B5EF4-FFF2-40B4-BE49-F238E27FC236}">
                <a16:creationId xmlns:a16="http://schemas.microsoft.com/office/drawing/2014/main" id="{A8246E5A-FE64-4AEB-AE0C-FAA10BED6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56" r="5794" b="-1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9599A-844D-4CBE-95BA-9FC0CCB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 fontScale="90000"/>
          </a:bodyPr>
          <a:lstStyle/>
          <a:p>
            <a:r>
              <a:rPr lang="en-US" sz="4800">
                <a:latin typeface="+mj-lt"/>
              </a:rPr>
              <a:t>Have Fun!</a:t>
            </a:r>
            <a:endParaRPr lang="en-NZ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2CCB-D265-4EBD-ABF5-A16502375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endParaRPr lang="en-NZ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7ABB7-CB58-447A-96F5-5BCD72A6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8279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NZ" sz="1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NZ" sz="17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8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 descr="Image result for images of verbal and nonverbal communication Drs">
            <a:extLst>
              <a:ext uri="{FF2B5EF4-FFF2-40B4-BE49-F238E27FC236}">
                <a16:creationId xmlns:a16="http://schemas.microsoft.com/office/drawing/2014/main" id="{C630E72E-F8F0-4CB1-B1DA-554630255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84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A94BA-670E-400F-9579-C2F09302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F73EF45-0CD1-41B6-8E53-9DD7AE3CEEF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7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Focused elementary student writing at desk in classroom">
            <a:extLst>
              <a:ext uri="{FF2B5EF4-FFF2-40B4-BE49-F238E27FC236}">
                <a16:creationId xmlns:a16="http://schemas.microsoft.com/office/drawing/2014/main" id="{98F5FF57-FFF7-4E25-BD38-4EB2C6E37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r="19290" b="2005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D6CBD-9E98-44BE-B432-859F4739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4200">
                <a:solidFill>
                  <a:schemeClr val="tx1"/>
                </a:solidFill>
                <a:latin typeface="+mj-lt"/>
              </a:rPr>
            </a:br>
            <a:r>
              <a:rPr lang="en-US" sz="4200">
                <a:solidFill>
                  <a:schemeClr val="tx1"/>
                </a:solidFill>
                <a:latin typeface="+mj-lt"/>
              </a:rPr>
              <a:t>Prepare,</a:t>
            </a:r>
            <a:br>
              <a:rPr lang="en-US" sz="4200">
                <a:solidFill>
                  <a:schemeClr val="tx1"/>
                </a:solidFill>
                <a:latin typeface="+mj-lt"/>
              </a:rPr>
            </a:br>
            <a:r>
              <a:rPr lang="en-US" sz="4200">
                <a:solidFill>
                  <a:schemeClr val="tx1"/>
                </a:solidFill>
                <a:latin typeface="+mj-lt"/>
              </a:rPr>
              <a:t>Practice,</a:t>
            </a:r>
            <a:br>
              <a:rPr lang="en-US" sz="4200">
                <a:solidFill>
                  <a:schemeClr val="tx1"/>
                </a:solidFill>
                <a:latin typeface="+mj-lt"/>
              </a:rPr>
            </a:br>
            <a:r>
              <a:rPr lang="en-US" sz="4200">
                <a:solidFill>
                  <a:schemeClr val="tx1"/>
                </a:solidFill>
                <a:latin typeface="+mj-lt"/>
              </a:rPr>
              <a:t>Present.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A98C6-D8AF-4473-B3BC-03A9CC81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6712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oy with toy glider plane">
            <a:extLst>
              <a:ext uri="{FF2B5EF4-FFF2-40B4-BE49-F238E27FC236}">
                <a16:creationId xmlns:a16="http://schemas.microsoft.com/office/drawing/2014/main" id="{9732291F-F562-448A-A26B-83FAEB3B5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4312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A61C6-79DF-4B2A-80D7-EFB98FF2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4" y="1122363"/>
            <a:ext cx="4429273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</a:rPr>
              <a:t>Start with the Why </a:t>
            </a:r>
            <a:br>
              <a:rPr lang="en-US" sz="4200">
                <a:solidFill>
                  <a:schemeClr val="tx1"/>
                </a:solidFill>
                <a:latin typeface="+mj-lt"/>
              </a:rPr>
            </a:br>
            <a:r>
              <a:rPr lang="en-US" sz="4200">
                <a:solidFill>
                  <a:schemeClr val="tx1"/>
                </a:solidFill>
                <a:latin typeface="+mj-lt"/>
              </a:rPr>
              <a:t>(the hook)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CC79B-C7CA-4842-A179-0EEAB456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8975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Circle of young friends">
            <a:extLst>
              <a:ext uri="{FF2B5EF4-FFF2-40B4-BE49-F238E27FC236}">
                <a16:creationId xmlns:a16="http://schemas.microsoft.com/office/drawing/2014/main" id="{53D7D351-5D55-4372-B92B-DED1BA9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42474" b="705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8312E-486B-49C4-BC71-FFC503FF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</a:rPr>
              <a:t>Know your audience 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88D48-4854-4D1A-A0DA-5F2B1C2B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7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109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oy dressed up with jet pack">
            <a:extLst>
              <a:ext uri="{FF2B5EF4-FFF2-40B4-BE49-F238E27FC236}">
                <a16:creationId xmlns:a16="http://schemas.microsoft.com/office/drawing/2014/main" id="{CF8EFD9A-D8C7-4115-86C9-D6DB81471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4" t="9091" r="513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A61C6-79DF-4B2A-80D7-EFB98FF2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</a:rPr>
              <a:t>Say what you’re going to say, say it, say what you’ve said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CC79B-C7CA-4842-A179-0EEAB456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F73EF45-0CD1-41B6-8E53-9DD7AE3CEEF2}" type="slidenum">
              <a:rPr lang="en-US" sz="10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sz="10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304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026" name="Picture 2" descr="Download Tip Uai Resize=516,516&amp;ssl=1 - Idea Phone Case - Iphone 6 Plus/6s  Plus PNG Image with No Background - PNGkey.com">
            <a:extLst>
              <a:ext uri="{FF2B5EF4-FFF2-40B4-BE49-F238E27FC236}">
                <a16:creationId xmlns:a16="http://schemas.microsoft.com/office/drawing/2014/main" id="{D041718F-EE34-478B-8FA1-0278E56EB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12838" b="2"/>
          <a:stretch/>
        </p:blipFill>
        <p:spPr bwMode="auto">
          <a:xfrm>
            <a:off x="0" y="0"/>
            <a:ext cx="3744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14EDB-C76C-42C5-AAC3-965B10B1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44843" y="6356350"/>
            <a:ext cx="8705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73EF45-0CD1-41B6-8E53-9DD7AE3CEE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4EA10-7542-45FD-A304-FDB70CA31F10}"/>
              </a:ext>
            </a:extLst>
          </p:cNvPr>
          <p:cNvSpPr txBox="1"/>
          <p:nvPr/>
        </p:nvSpPr>
        <p:spPr>
          <a:xfrm>
            <a:off x="510746" y="5226899"/>
            <a:ext cx="2500184" cy="1631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550F80-1ACA-4A09-B340-573FD51D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971" y="1865548"/>
            <a:ext cx="4660742" cy="109007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br>
              <a:rPr lang="en-US" sz="4800">
                <a:latin typeface="+mj-lt"/>
              </a:rPr>
            </a:b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Practice with clock counting 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up.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680EEC-80D1-423E-AD26-2840D71BB13D}"/>
              </a:ext>
            </a:extLst>
          </p:cNvPr>
          <p:cNvSpPr txBox="1">
            <a:spLocks/>
          </p:cNvSpPr>
          <p:nvPr/>
        </p:nvSpPr>
        <p:spPr>
          <a:xfrm>
            <a:off x="4480971" y="4952366"/>
            <a:ext cx="4660742" cy="1090078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br>
              <a:rPr lang="en-US" sz="4800">
                <a:latin typeface="+mj-lt"/>
              </a:rPr>
            </a:b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Practice with clock counting down.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57746666-9150-4E57-A743-0DEC6BC3F101}"/>
              </a:ext>
            </a:extLst>
          </p:cNvPr>
          <p:cNvSpPr/>
          <p:nvPr/>
        </p:nvSpPr>
        <p:spPr>
          <a:xfrm>
            <a:off x="8337038" y="912731"/>
            <a:ext cx="661307" cy="1905634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5DF95D5D-227F-449F-8D52-81FC5731971C}"/>
              </a:ext>
            </a:extLst>
          </p:cNvPr>
          <p:cNvSpPr/>
          <p:nvPr/>
        </p:nvSpPr>
        <p:spPr>
          <a:xfrm rot="10800000">
            <a:off x="8337038" y="3999549"/>
            <a:ext cx="661307" cy="1905634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13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EDB"/>
      </a:accent1>
      <a:accent2>
        <a:srgbClr val="795BA2"/>
      </a:accent2>
      <a:accent3>
        <a:srgbClr val="9FC54D"/>
      </a:accent3>
      <a:accent4>
        <a:srgbClr val="FFF22D"/>
      </a:accent4>
      <a:accent5>
        <a:srgbClr val="808080"/>
      </a:accent5>
      <a:accent6>
        <a:srgbClr val="F7F7F7"/>
      </a:accent6>
      <a:hlink>
        <a:srgbClr val="0563C1"/>
      </a:hlink>
      <a:folHlink>
        <a:srgbClr val="954F72"/>
      </a:folHlink>
    </a:clrScheme>
    <a:fontScheme name="Francis Health">
      <a:majorFont>
        <a:latin typeface="Arial Narrow Bold"/>
        <a:ea typeface=""/>
        <a:cs typeface=""/>
      </a:majorFont>
      <a:minorFont>
        <a:latin typeface="Arial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EDB"/>
      </a:accent1>
      <a:accent2>
        <a:srgbClr val="795BA2"/>
      </a:accent2>
      <a:accent3>
        <a:srgbClr val="9FC54D"/>
      </a:accent3>
      <a:accent4>
        <a:srgbClr val="FFF22D"/>
      </a:accent4>
      <a:accent5>
        <a:srgbClr val="808080"/>
      </a:accent5>
      <a:accent6>
        <a:srgbClr val="F7F7F7"/>
      </a:accent6>
      <a:hlink>
        <a:srgbClr val="0563C1"/>
      </a:hlink>
      <a:folHlink>
        <a:srgbClr val="954F72"/>
      </a:folHlink>
    </a:clrScheme>
    <a:fontScheme name="Francis Health">
      <a:majorFont>
        <a:latin typeface="Arial Narrow Bold"/>
        <a:ea typeface=""/>
        <a:cs typeface=""/>
      </a:majorFont>
      <a:minorFont>
        <a:latin typeface="Arial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292B8E4EC63248AD99AC127FBE7FBE" ma:contentTypeVersion="18" ma:contentTypeDescription="Create a new document." ma:contentTypeScope="" ma:versionID="480d26fca317fe58b60f7cde2de64292">
  <xsd:schema xmlns:xsd="http://www.w3.org/2001/XMLSchema" xmlns:xs="http://www.w3.org/2001/XMLSchema" xmlns:p="http://schemas.microsoft.com/office/2006/metadata/properties" xmlns:ns2="300c85fd-3260-469a-9f66-d951329db3fb" xmlns:ns3="19f40ec9-7b6c-43b9-b95e-a8d51eb6b223" targetNamespace="http://schemas.microsoft.com/office/2006/metadata/properties" ma:root="true" ma:fieldsID="08ab511c69605832a9980f3f3df57fc1" ns2:_="" ns3:_="">
    <xsd:import namespace="300c85fd-3260-469a-9f66-d951329db3fb"/>
    <xsd:import namespace="19f40ec9-7b6c-43b9-b95e-a8d51eb6b2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Pictur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c85fd-3260-469a-9f66-d951329db3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icture" ma:index="20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c788e1f-a729-494d-92ea-fad51e665e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40ec9-7b6c-43b9-b95e-a8d51eb6b22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1c2658e-71bc-4e18-b5ea-a19342b0cf93}" ma:internalName="TaxCatchAll" ma:showField="CatchAllData" ma:web="19f40ec9-7b6c-43b9-b95e-a8d51eb6b2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f40ec9-7b6c-43b9-b95e-a8d51eb6b223" xsi:nil="true"/>
    <lcf76f155ced4ddcb4097134ff3c332f xmlns="300c85fd-3260-469a-9f66-d951329db3fb">
      <Terms xmlns="http://schemas.microsoft.com/office/infopath/2007/PartnerControls"/>
    </lcf76f155ced4ddcb4097134ff3c332f>
    <Picture xmlns="300c85fd-3260-469a-9f66-d951329db3fb">
      <Url xsi:nil="true"/>
      <Description xsi:nil="true"/>
    </Picture>
    <SharedWithUsers xmlns="19f40ec9-7b6c-43b9-b95e-a8d51eb6b223">
      <UserInfo>
        <DisplayName>Rory Matthews</DisplayName>
        <AccountId>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0FB0117-D08D-4B2A-942B-984B1561CE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28EC7-BFAF-443A-9AB0-18EDBB4BC646}">
  <ds:schemaRefs>
    <ds:schemaRef ds:uri="19f40ec9-7b6c-43b9-b95e-a8d51eb6b223"/>
    <ds:schemaRef ds:uri="300c85fd-3260-469a-9f66-d951329db3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001EBD-AA5B-484E-8A9C-25C67308D66E}">
  <ds:schemaRefs>
    <ds:schemaRef ds:uri="300c85fd-3260-469a-9f66-d951329db3fb"/>
    <ds:schemaRef ds:uri="http://purl.org/dc/terms/"/>
    <ds:schemaRef ds:uri="http://schemas.openxmlformats.org/package/2006/metadata/core-properties"/>
    <ds:schemaRef ds:uri="19f40ec9-7b6c-43b9-b95e-a8d51eb6b223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Microsoft Office PowerPoint</Application>
  <PresentationFormat>On-screen Show (4:3)</PresentationFormat>
  <Paragraphs>134</Paragraphs>
  <Slides>33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Arial Narrow</vt:lpstr>
      <vt:lpstr>Arial Narrow Bold</vt:lpstr>
      <vt:lpstr>Calibri</vt:lpstr>
      <vt:lpstr>Comic Sans MS</vt:lpstr>
      <vt:lpstr>Gill Sans MT</vt:lpstr>
      <vt:lpstr>Impact</vt:lpstr>
      <vt:lpstr>Lucida Grande</vt:lpstr>
      <vt:lpstr>Open Sans</vt:lpstr>
      <vt:lpstr>Poppins</vt:lpstr>
      <vt:lpstr>Work Sans</vt:lpstr>
      <vt:lpstr>Office Theme</vt:lpstr>
      <vt:lpstr>1_Office Theme</vt:lpstr>
      <vt:lpstr>PowerPoint Presentation</vt:lpstr>
      <vt:lpstr>“ The human brain starts working the moment we  are born, and stops the moment we stand to  speak in public”</vt:lpstr>
      <vt:lpstr>PowerPoint Presentation</vt:lpstr>
      <vt:lpstr>PowerPoint Presentation</vt:lpstr>
      <vt:lpstr> Prepare, Practice, Present.</vt:lpstr>
      <vt:lpstr>Start with the Why  (the hook)</vt:lpstr>
      <vt:lpstr>Know your audience </vt:lpstr>
      <vt:lpstr>Say what you’re going to say, say it, say what you’ve said</vt:lpstr>
      <vt:lpstr>  Practice with clock counting  up.</vt:lpstr>
      <vt:lpstr>Rule of 3’s </vt:lpstr>
      <vt:lpstr>Know your key takeaways</vt:lpstr>
      <vt:lpstr>Questions </vt:lpstr>
      <vt:lpstr>  Use the  Car Park for off topic topics</vt:lpstr>
      <vt:lpstr>When using bulleted lists…</vt:lpstr>
      <vt:lpstr>Attending College </vt:lpstr>
      <vt:lpstr>51% leave college because of lack of supports </vt:lpstr>
      <vt:lpstr>51% </vt:lpstr>
      <vt:lpstr>  Visualise!</vt:lpstr>
      <vt:lpstr>PowerPoint Presentation</vt:lpstr>
      <vt:lpstr>On the Move</vt:lpstr>
      <vt:lpstr>On the Move</vt:lpstr>
      <vt:lpstr>Acknowledging your audience’s preferences</vt:lpstr>
      <vt:lpstr>On Stage: Positioning </vt:lpstr>
      <vt:lpstr>On Stage: Gestures  </vt:lpstr>
      <vt:lpstr>PowerPoint Presentation</vt:lpstr>
      <vt:lpstr>Direct the audiences attention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Dealing with nerves and managing state </vt:lpstr>
      <vt:lpstr>Have Fun!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Naila Naseem</dc:creator>
  <cp:lastModifiedBy>Rory Matthews</cp:lastModifiedBy>
  <cp:revision>2</cp:revision>
  <dcterms:created xsi:type="dcterms:W3CDTF">2020-11-12T01:07:20Z</dcterms:created>
  <dcterms:modified xsi:type="dcterms:W3CDTF">2022-08-25T21:01:22Z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0x0101009D292B8E4EC63248AD99AC127FBE7FBE</vt:lpwstr>
  </property>
  <property fmtid="{D5CDD505-2E9C-101B-9397-08002B2CF9AE}" pid="3" name="MediaServiceImageTags">
    <vt:lpwstr/>
  </property>
</Properties>
</file>