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8" r:id="rId3"/>
    <p:sldId id="257" r:id="rId4"/>
    <p:sldId id="263" r:id="rId5"/>
    <p:sldId id="259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6" r:id="rId17"/>
    <p:sldId id="273" r:id="rId18"/>
    <p:sldId id="274" r:id="rId19"/>
    <p:sldId id="275" r:id="rId20"/>
    <p:sldId id="291" r:id="rId21"/>
    <p:sldId id="277" r:id="rId22"/>
    <p:sldId id="279" r:id="rId23"/>
    <p:sldId id="280" r:id="rId24"/>
    <p:sldId id="283" r:id="rId25"/>
    <p:sldId id="282" r:id="rId26"/>
    <p:sldId id="290" r:id="rId27"/>
    <p:sldId id="284" r:id="rId28"/>
    <p:sldId id="286" r:id="rId29"/>
    <p:sldId id="281" r:id="rId30"/>
    <p:sldId id="289" r:id="rId31"/>
    <p:sldId id="292" r:id="rId32"/>
    <p:sldId id="294" r:id="rId33"/>
    <p:sldId id="295" r:id="rId34"/>
    <p:sldId id="296" r:id="rId35"/>
    <p:sldId id="298" r:id="rId36"/>
    <p:sldId id="299" r:id="rId37"/>
    <p:sldId id="300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1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rbel" pitchFamily="34" charset="0"/>
              </a:defRPr>
            </a:lvl1pPr>
          </a:lstStyle>
          <a:p>
            <a:endParaRPr lang="en-AU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pitchFamily="34" charset="0"/>
              </a:defRPr>
            </a:lvl1pPr>
          </a:lstStyle>
          <a:p>
            <a:fld id="{DEEBF421-9B70-4988-B899-8B59D9245875}" type="datetimeFigureOut">
              <a:rPr lang="en-AU"/>
              <a:pPr/>
              <a:t>26/04/2023</a:t>
            </a:fld>
            <a:endParaRPr lang="en-AU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rbel" pitchFamily="34" charset="0"/>
              </a:defRPr>
            </a:lvl1pPr>
          </a:lstStyle>
          <a:p>
            <a:endParaRPr lang="en-AU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pitchFamily="34" charset="0"/>
              </a:defRPr>
            </a:lvl1pPr>
          </a:lstStyle>
          <a:p>
            <a:fld id="{E2EBF5DA-6979-4113-BDBD-CFABF33E5664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7C2169F-D2BB-4559-BE24-3FEE82EC386F}" type="datetimeFigureOut">
              <a:rPr lang="en-US"/>
              <a:pPr>
                <a:defRPr/>
              </a:pPr>
              <a:t>4/26/2023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972DA88-688F-4528-8A4D-CD14A636445D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62B12F-927B-4EA0-83B6-91C37AFF9252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A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D2E328-315A-4A44-AA07-D15AE03153C2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A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CE53AE-D32B-4326-BCC3-6AE273C972C0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A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FFA988-51BE-4575-97F9-DA98110A289E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A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6B9822-0C91-4AC1-AF8D-0ACC6C51C005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A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3FF32D-2D7F-4479-AFE1-C8C9E30E1022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A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455D240-700A-4B3D-9A48-7DAFB71B82E1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A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3D5AD4-8F74-4AE2-B4FD-4348A2225BCD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A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8DCEBE-A557-44EC-AEBB-5CA4E775035B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A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266520-4230-4355-872C-739C986A131E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A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E6C588-8E97-43DD-8646-9E0D7AF623E6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A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10E8891-CFD2-48A5-82F3-42AF121C6815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A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10523A-25C7-4D6A-B36A-53A973A90C86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A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75A5BF9-BD36-4191-AC6E-1AB98BB733F2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A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1494466-2560-44C2-B1CF-0995B2F813F5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A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58D67F-5B9C-44CF-AF38-420C03D194C7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A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109EE83-DD23-4953-BC97-A2774CF67A50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A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8E38A07-18BC-4DB7-9FEB-07817D2B1E5D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A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C9C303-3C93-4794-807F-F7BD8C26DC90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A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8BFCC9-2C63-456B-9AED-986CCDD4621A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A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1D7350-777C-452C-B7AB-1D6C1E9334B7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A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82C9F6-97B1-402E-A14B-8C3BC5EF96C8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A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CB15A9-3F20-4D68-9F63-10AFCE51C99D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A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FD866B-DBA8-4960-BFDA-F61C47B4C007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A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35BB06-A47D-4B04-956B-FC85F272E6BE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A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5421709-FE6C-4E05-B056-6DFD68DFABAA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A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8A7E6F-45DA-4315-AA50-9FBABD2837C9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A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A40C33-E0D9-4BA6-B2F9-A7F395DB557A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A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B42B93C-E611-45DC-9C27-75E247926CB3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A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2968BF-A543-4155-BCAD-0B2DCF22F007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A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2F2CC35-2063-4931-8A48-A0F00558AA52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A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EFC291-EDFB-4255-BE20-E80F19E8DA3F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A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E647E09-0ACA-4044-8F2B-333E84C9D41E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A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4EC97C-88C0-4A1A-8A47-9E050911329E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A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3B645F-46C7-434E-9DD7-C472856AFD28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A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C9C7E2-6DEA-40A0-86EA-36E0F32B2065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A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1C8D99-C8B1-4F4A-A9F7-7AB48475828C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A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14B8BC-D69C-4C25-8BEE-73EBEC804E72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A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892AAB-C284-4A6D-9504-034DFB5A3C4F}" type="datetimeFigureOut">
              <a:rPr lang="en-US" smtClean="0"/>
              <a:pPr>
                <a:defRPr/>
              </a:pPr>
              <a:t>4/26/2023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F547A-00CF-444E-9734-B80EB90DB1F7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81972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861030-118E-42DA-8357-D733A2A6AB02}" type="datetimeFigureOut">
              <a:rPr lang="en-US" smtClean="0"/>
              <a:pPr>
                <a:defRPr/>
              </a:pPr>
              <a:t>4/26/2023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3E93B5-BD57-4BB7-AEEB-64F5D9D4EFBD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56633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861030-118E-42DA-8357-D733A2A6AB02}" type="datetimeFigureOut">
              <a:rPr lang="en-US" smtClean="0"/>
              <a:pPr>
                <a:defRPr/>
              </a:pPr>
              <a:t>4/26/2023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3E93B5-BD57-4BB7-AEEB-64F5D9D4EFBD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5324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861030-118E-42DA-8357-D733A2A6AB02}" type="datetimeFigureOut">
              <a:rPr lang="en-US" smtClean="0"/>
              <a:pPr>
                <a:defRPr/>
              </a:pPr>
              <a:t>4/26/2023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3E93B5-BD57-4BB7-AEEB-64F5D9D4EFBD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4157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861030-118E-42DA-8357-D733A2A6AB02}" type="datetimeFigureOut">
              <a:rPr lang="en-US" smtClean="0"/>
              <a:pPr>
                <a:defRPr/>
              </a:pPr>
              <a:t>4/26/2023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3E93B5-BD57-4BB7-AEEB-64F5D9D4EFBD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5993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861030-118E-42DA-8357-D733A2A6AB02}" type="datetimeFigureOut">
              <a:rPr lang="en-US" smtClean="0"/>
              <a:pPr>
                <a:defRPr/>
              </a:pPr>
              <a:t>4/26/2023</a:t>
            </a:fld>
            <a:endParaRPr lang="en-A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3E93B5-BD57-4BB7-AEEB-64F5D9D4EFBD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6327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861030-118E-42DA-8357-D733A2A6AB02}" type="datetimeFigureOut">
              <a:rPr lang="en-US" smtClean="0"/>
              <a:pPr>
                <a:defRPr/>
              </a:pPr>
              <a:t>4/26/2023</a:t>
            </a:fld>
            <a:endParaRPr lang="en-A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3E93B5-BD57-4BB7-AEEB-64F5D9D4EFBD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33232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5A621D-51E0-49E0-85B5-E1BC64851FBF}" type="datetimeFigureOut">
              <a:rPr lang="en-US" smtClean="0"/>
              <a:pPr>
                <a:defRPr/>
              </a:pPr>
              <a:t>4/26/2023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547C90-72EA-40B4-A6F0-D470266F227A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9874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53C013-F18E-4828-9265-893D7A28C91F}" type="datetimeFigureOut">
              <a:rPr lang="en-US" smtClean="0"/>
              <a:pPr>
                <a:defRPr/>
              </a:pPr>
              <a:t>4/26/2023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89C0B5-981C-4B30-A59D-EC99981AD0AD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812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917BC2-B3F3-442E-8308-C176A8ECF13F}" type="datetimeFigureOut">
              <a:rPr lang="en-US" smtClean="0"/>
              <a:pPr>
                <a:defRPr/>
              </a:pPr>
              <a:t>4/26/2023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114F50-CC25-41B8-B128-965D9CE1A6AB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44103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C4F131-B49C-4B55-9A5C-CA42F4CD143C}" type="datetimeFigureOut">
              <a:rPr lang="en-US" smtClean="0"/>
              <a:pPr>
                <a:defRPr/>
              </a:pPr>
              <a:t>4/26/2023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DF9E27-439A-4BE2-B0AE-7EFEE3D7463C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9728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ED1A7F-6355-4BC1-BB8F-5513813FF623}" type="datetimeFigureOut">
              <a:rPr lang="en-US" smtClean="0"/>
              <a:pPr>
                <a:defRPr/>
              </a:pPr>
              <a:t>4/26/2023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9D651-F2EF-4673-A116-2F41F23C74F1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6393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75C2C7-0AC0-4582-A32D-0233B7737AE7}" type="datetimeFigureOut">
              <a:rPr lang="en-US" smtClean="0"/>
              <a:pPr>
                <a:defRPr/>
              </a:pPr>
              <a:t>4/26/2023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B444F-172A-44D1-8D85-47382CE64F98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76975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297E42-C4BE-4348-94FF-41A7C5421E9B}" type="datetimeFigureOut">
              <a:rPr lang="en-US" smtClean="0"/>
              <a:pPr>
                <a:defRPr/>
              </a:pPr>
              <a:t>4/26/2023</a:t>
            </a:fld>
            <a:endParaRPr lang="en-AU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DF3445-717E-486F-B975-72E9D4A677E0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6264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75A4B0-9392-46A5-B0D9-243DD9FF9218}" type="datetimeFigureOut">
              <a:rPr lang="en-US" smtClean="0"/>
              <a:pPr>
                <a:defRPr/>
              </a:pPr>
              <a:t>4/26/2023</a:t>
            </a:fld>
            <a:endParaRPr lang="en-AU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C74741-15DB-4B15-87F3-58F52D477DD6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1999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F95DA0-EC55-40D4-8C5C-DB524C4DCB14}" type="datetimeFigureOut">
              <a:rPr lang="en-US" smtClean="0"/>
              <a:pPr>
                <a:defRPr/>
              </a:pPr>
              <a:t>4/26/2023</a:t>
            </a:fld>
            <a:endParaRPr lang="en-AU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A96545-2D26-4EEC-889B-63E3BEDDA443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6541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B2BF37-48FB-4C0C-B246-3C5136EFE054}" type="datetimeFigureOut">
              <a:rPr lang="en-US" smtClean="0"/>
              <a:pPr>
                <a:defRPr/>
              </a:pPr>
              <a:t>4/26/2023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E0EF83-04C8-4D80-B6D3-E7DECDD53C6F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62038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43861030-118E-42DA-8357-D733A2A6AB02}" type="datetimeFigureOut">
              <a:rPr lang="en-US" smtClean="0"/>
              <a:pPr>
                <a:defRPr/>
              </a:pPr>
              <a:t>4/26/2023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43E93B5-BD57-4BB7-AEEB-64F5D9D4EFBD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872279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dirty="0">
                <a:solidFill>
                  <a:schemeClr val="tx2">
                    <a:satMod val="200000"/>
                  </a:schemeClr>
                </a:solidFill>
              </a:rPr>
              <a:t>Burns Management</a:t>
            </a:r>
          </a:p>
        </p:txBody>
      </p:sp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pPr>
              <a:spcBef>
                <a:spcPct val="0"/>
              </a:spcBef>
            </a:pPr>
            <a:r>
              <a:rPr lang="en-AU" dirty="0"/>
              <a:t>Dr Keith Towsey BMedSci, MBBS (Hons) FRACS AFRACMA</a:t>
            </a:r>
          </a:p>
          <a:p>
            <a:pPr>
              <a:spcBef>
                <a:spcPct val="0"/>
              </a:spcBef>
            </a:pPr>
            <a:r>
              <a:rPr lang="en-AU" dirty="0"/>
              <a:t>Burns and General Surgeon</a:t>
            </a:r>
          </a:p>
          <a:p>
            <a:pPr>
              <a:spcBef>
                <a:spcPct val="0"/>
              </a:spcBef>
            </a:pPr>
            <a:r>
              <a:rPr lang="en-AU" dirty="0"/>
              <a:t>Royal Brisbane and women’s Hospital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8" name="Picture 34822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34840" name="Picture 34824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34842" name="Oval 34826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4843" name="Picture 34828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34844" name="Picture 34830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34845" name="Rectangle 34832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846" name="Rectangle 34834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8" y="629266"/>
            <a:ext cx="3124882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 fontAlgn="auto">
              <a:spcAft>
                <a:spcPts val="0"/>
              </a:spcAft>
              <a:defRPr/>
            </a:pPr>
            <a:r>
              <a:rPr lang="en-US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Burns Assessment</a:t>
            </a:r>
          </a:p>
        </p:txBody>
      </p:sp>
      <p:sp>
        <p:nvSpPr>
          <p:cNvPr id="34837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5515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839" name="Freeform: Shape 34838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095864" y="809550"/>
            <a:ext cx="6858001" cy="52389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5" name="Content Placeholder 4" descr="A close-up of a person's hand holding a baby's foot&#10;&#10;Description automatically generated with low confidence">
            <a:extLst>
              <a:ext uri="{FF2B5EF4-FFF2-40B4-BE49-F238E27FC236}">
                <a16:creationId xmlns:a16="http://schemas.microsoft.com/office/drawing/2014/main" id="{456E8F99-8303-51B6-0180-732A63A44D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94" y="1896217"/>
            <a:ext cx="4087416" cy="3065562"/>
          </a:xfrm>
          <a:prstGeom prst="rect">
            <a:avLst/>
          </a:prstGeom>
          <a:effectLst/>
        </p:spPr>
      </p:pic>
      <p:sp>
        <p:nvSpPr>
          <p:cNvPr id="34841" name="Rectangle 34840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818" name="Content Placeholder 2"/>
          <p:cNvSpPr>
            <a:spLocks noGrp="1"/>
          </p:cNvSpPr>
          <p:nvPr>
            <p:ph sz="half" idx="1"/>
          </p:nvPr>
        </p:nvSpPr>
        <p:spPr>
          <a:xfrm>
            <a:off x="486698" y="2438400"/>
            <a:ext cx="3124882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BEBEB"/>
                </a:solidFill>
              </a:rPr>
              <a:t>Mid Dermal Burn</a:t>
            </a:r>
          </a:p>
          <a:p>
            <a:pPr lvl="1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BEBEB"/>
                </a:solidFill>
              </a:rPr>
              <a:t>Salmon pink, punctuate </a:t>
            </a:r>
            <a:r>
              <a:rPr lang="en-US" dirty="0" err="1">
                <a:solidFill>
                  <a:srgbClr val="EBEBEB"/>
                </a:solidFill>
              </a:rPr>
              <a:t>haemorrhages</a:t>
            </a:r>
            <a:r>
              <a:rPr lang="en-US" dirty="0">
                <a:solidFill>
                  <a:srgbClr val="EBEBEB"/>
                </a:solidFill>
              </a:rPr>
              <a:t>, </a:t>
            </a:r>
            <a:r>
              <a:rPr lang="en-US" dirty="0" err="1">
                <a:solidFill>
                  <a:srgbClr val="EBEBEB"/>
                </a:solidFill>
              </a:rPr>
              <a:t>sl</a:t>
            </a:r>
            <a:r>
              <a:rPr lang="en-US" dirty="0">
                <a:solidFill>
                  <a:srgbClr val="EBEBEB"/>
                </a:solidFill>
              </a:rPr>
              <a:t> reduced sensation</a:t>
            </a:r>
          </a:p>
          <a:p>
            <a:pPr lvl="1" defTabSz="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EBEBEB"/>
                </a:solidFill>
              </a:rPr>
              <a:t>Sl</a:t>
            </a:r>
            <a:r>
              <a:rPr lang="en-US" dirty="0">
                <a:solidFill>
                  <a:srgbClr val="EBEBEB"/>
                </a:solidFill>
              </a:rPr>
              <a:t> sluggish cap return</a:t>
            </a:r>
          </a:p>
          <a:p>
            <a:pPr lvl="1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BEBEB"/>
                </a:solidFill>
              </a:rPr>
              <a:t>May have thick blisters</a:t>
            </a:r>
          </a:p>
          <a:p>
            <a:pPr lvl="1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BEBEB"/>
                </a:solidFill>
              </a:rPr>
              <a:t>Often will heal over 10-20 days, scar+/-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2" name="Rectangle 36871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8948" y="452718"/>
            <a:ext cx="3479177" cy="140053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/>
              <a:t>Burns Assessment</a:t>
            </a:r>
          </a:p>
        </p:txBody>
      </p:sp>
      <p:sp>
        <p:nvSpPr>
          <p:cNvPr id="36874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71281" y="-1573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867" name="Picture 2" descr="D:\Pegg 0016"/>
          <p:cNvPicPr>
            <a:picLocks noChangeAspect="1" noChangeArrowheads="1"/>
          </p:cNvPicPr>
          <p:nvPr/>
        </p:nvPicPr>
        <p:blipFill rotWithShape="1">
          <a:blip r:embed="rId4" cstate="print"/>
          <a:srcRect l="5829" r="14483"/>
          <a:stretch/>
        </p:blipFill>
        <p:spPr bwMode="auto">
          <a:xfrm>
            <a:off x="2" y="10"/>
            <a:ext cx="3729824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  <a:noFill/>
        </p:spPr>
      </p:pic>
      <p:sp>
        <p:nvSpPr>
          <p:cNvPr id="36876" name="Rectangle 36875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4058212" y="2052918"/>
            <a:ext cx="3479177" cy="419548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Deep Dermal Burn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Blotchy red, poor capillary return,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poor/absent sensation,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usually needs surgery</a:t>
            </a:r>
          </a:p>
          <a:p>
            <a:pPr lvl="1"/>
            <a:endParaRPr lang="en-A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629266"/>
            <a:ext cx="2492184" cy="1641987"/>
          </a:xfrm>
        </p:spPr>
        <p:txBody>
          <a:bodyPr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AU" sz="3300"/>
              <a:t>Burns Assessment</a:t>
            </a:r>
          </a:p>
        </p:txBody>
      </p:sp>
      <p:pic>
        <p:nvPicPr>
          <p:cNvPr id="38915" name="Picture 2" descr="C:\WINDOWS\Desktop\100NIKON-DSCN0914_DSCN0914.JPG"/>
          <p:cNvPicPr>
            <a:picLocks noChangeAspect="1" noChangeArrowheads="1"/>
          </p:cNvPicPr>
          <p:nvPr/>
        </p:nvPicPr>
        <p:blipFill rotWithShape="1">
          <a:blip r:embed="rId4" cstate="print"/>
          <a:srcRect l="30922"/>
          <a:stretch/>
        </p:blipFill>
        <p:spPr bwMode="auto">
          <a:xfrm>
            <a:off x="3464658" y="609601"/>
            <a:ext cx="5193567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38933" name="Rectangle 38924">
            <a:extLst>
              <a:ext uri="{FF2B5EF4-FFF2-40B4-BE49-F238E27FC236}">
                <a16:creationId xmlns:a16="http://schemas.microsoft.com/office/drawing/2014/main" id="{A93A089E-0A16-452C-B341-0F769780D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485775" y="2438401"/>
            <a:ext cx="2493106" cy="380999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Full thickness Burn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Leather skin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White/black/charred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Insensate/doesn’t blanch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Almost always needs surgery</a:t>
            </a:r>
          </a:p>
          <a:p>
            <a:pPr lvl="1"/>
            <a:endParaRPr lang="en-A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8" name="Rectangle 40967">
            <a:extLst>
              <a:ext uri="{FF2B5EF4-FFF2-40B4-BE49-F238E27FC236}">
                <a16:creationId xmlns:a16="http://schemas.microsoft.com/office/drawing/2014/main" id="{61515115-95FB-41E0-86F3-8744438C0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629266"/>
            <a:ext cx="4212163" cy="1622321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>
                <a:solidFill>
                  <a:srgbClr val="EBEBEB"/>
                </a:solidFill>
              </a:rPr>
              <a:t>Burns Assessment</a:t>
            </a:r>
          </a:p>
        </p:txBody>
      </p:sp>
      <p:sp>
        <p:nvSpPr>
          <p:cNvPr id="40970" name="Freeform 31">
            <a:extLst>
              <a:ext uri="{FF2B5EF4-FFF2-40B4-BE49-F238E27FC236}">
                <a16:creationId xmlns:a16="http://schemas.microsoft.com/office/drawing/2014/main" id="{8222A33F-BE2D-4D69-92A0-5DF8B17BA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7382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40972" name="Freeform: Shape 40971">
            <a:extLst>
              <a:ext uri="{FF2B5EF4-FFF2-40B4-BE49-F238E27FC236}">
                <a16:creationId xmlns:a16="http://schemas.microsoft.com/office/drawing/2014/main" id="{CE1C74D0-9609-468A-9597-5D87C8A42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641798" y="1355484"/>
            <a:ext cx="6858001" cy="4147033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40963" name="Picture 2" descr="D:\Pegg 002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672806" y="1234069"/>
            <a:ext cx="2985104" cy="4389858"/>
          </a:xfrm>
          <a:prstGeom prst="rect">
            <a:avLst/>
          </a:prstGeom>
          <a:noFill/>
          <a:effectLst/>
        </p:spPr>
      </p:pic>
      <p:sp>
        <p:nvSpPr>
          <p:cNvPr id="40974" name="Rectangle 40973">
            <a:extLst>
              <a:ext uri="{FF2B5EF4-FFF2-40B4-BE49-F238E27FC236}">
                <a16:creationId xmlns:a16="http://schemas.microsoft.com/office/drawing/2014/main" id="{C137128D-E594-4905-9F76-E385F083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486698" y="2438400"/>
            <a:ext cx="4212162" cy="378541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FF"/>
                </a:solidFill>
              </a:rPr>
              <a:t>Burns Size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FF"/>
                </a:solidFill>
              </a:rPr>
              <a:t>Rule of Nines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FF"/>
                </a:solidFill>
              </a:rPr>
              <a:t>Palm of hand 1%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FF"/>
                </a:solidFill>
              </a:rPr>
              <a:t>Don’t include epidermal burn</a:t>
            </a:r>
          </a:p>
          <a:p>
            <a:pPr lvl="2"/>
            <a:endParaRPr lang="en-AU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dirty="0">
                <a:solidFill>
                  <a:schemeClr val="tx2">
                    <a:satMod val="200000"/>
                  </a:schemeClr>
                </a:solidFill>
              </a:rPr>
              <a:t>Burns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AU" dirty="0"/>
              <a:t>First Aid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Stop the burning process</a:t>
            </a:r>
          </a:p>
          <a:p>
            <a:pPr marL="996696" lvl="2" fontAlgn="auto">
              <a:spcAft>
                <a:spcPts val="0"/>
              </a:spcAft>
              <a:buFont typeface="Wingdings 2"/>
              <a:buChar char=""/>
              <a:defRPr/>
            </a:pPr>
            <a:r>
              <a:rPr lang="en-AU" dirty="0"/>
              <a:t>Flame burns smother/roll</a:t>
            </a:r>
          </a:p>
          <a:p>
            <a:pPr marL="996696" lvl="2" fontAlgn="auto">
              <a:spcAft>
                <a:spcPts val="0"/>
              </a:spcAft>
              <a:buFont typeface="Wingdings 2"/>
              <a:buChar char=""/>
              <a:defRPr/>
            </a:pPr>
            <a:r>
              <a:rPr lang="en-AU" dirty="0"/>
              <a:t>Scalds remove clothes and jewellery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Cool the burn surface</a:t>
            </a:r>
          </a:p>
          <a:p>
            <a:pPr marL="996696" lvl="2" fontAlgn="auto">
              <a:spcAft>
                <a:spcPts val="0"/>
              </a:spcAft>
              <a:buFont typeface="Wingdings 2"/>
              <a:buChar char=""/>
              <a:defRPr/>
            </a:pPr>
            <a:r>
              <a:rPr lang="en-AU" dirty="0"/>
              <a:t>Cool with room temp running water for 20 min (minimise zone of stasis)</a:t>
            </a:r>
          </a:p>
          <a:p>
            <a:pPr marL="996696" lvl="2" fontAlgn="auto">
              <a:spcAft>
                <a:spcPts val="0"/>
              </a:spcAft>
              <a:buFont typeface="Wingdings 2"/>
              <a:buChar char=""/>
              <a:defRPr/>
            </a:pPr>
            <a:r>
              <a:rPr lang="en-AU" dirty="0"/>
              <a:t>Should be done within 3 hours from time of injury</a:t>
            </a:r>
          </a:p>
          <a:p>
            <a:pPr marL="996696" lvl="2" fontAlgn="auto">
              <a:spcAft>
                <a:spcPts val="0"/>
              </a:spcAft>
              <a:buFont typeface="Wingdings 2"/>
              <a:buChar char=""/>
              <a:defRPr/>
            </a:pPr>
            <a:r>
              <a:rPr lang="en-AU" dirty="0"/>
              <a:t>Watch for hypothermia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Dress the wound</a:t>
            </a:r>
          </a:p>
          <a:p>
            <a:pPr marL="996696" lvl="2" fontAlgn="auto">
              <a:spcAft>
                <a:spcPts val="0"/>
              </a:spcAft>
              <a:buFont typeface="Wingdings 2"/>
              <a:buChar char=""/>
              <a:defRPr/>
            </a:pPr>
            <a:r>
              <a:rPr lang="en-AU" dirty="0"/>
              <a:t>Chlorhex, saline or soap and water</a:t>
            </a:r>
          </a:p>
          <a:p>
            <a:pPr marL="996696" lvl="2" fontAlgn="auto">
              <a:spcAft>
                <a:spcPts val="0"/>
              </a:spcAft>
              <a:buFont typeface="Wingdings 2"/>
              <a:buChar char=""/>
              <a:defRPr/>
            </a:pPr>
            <a:r>
              <a:rPr lang="en-AU" dirty="0"/>
              <a:t>Wrap in cling-wrap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endParaRPr lang="en-AU" dirty="0"/>
          </a:p>
        </p:txBody>
      </p:sp>
      <p:pic>
        <p:nvPicPr>
          <p:cNvPr id="6" name="Content Placeholder 5" descr="A picture containing person&#10;&#10;Description automatically generated">
            <a:extLst>
              <a:ext uri="{FF2B5EF4-FFF2-40B4-BE49-F238E27FC236}">
                <a16:creationId xmlns:a16="http://schemas.microsoft.com/office/drawing/2014/main" id="{E08C0CE9-9D3B-2973-B098-36858854D6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612" y="1663622"/>
            <a:ext cx="4239890" cy="435766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0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26" name="Oval 14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7" name="Picture 16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28" name="Picture 18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9" name="Rectangle 20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629266"/>
            <a:ext cx="2492184" cy="16419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600"/>
              <a:t>Burns Management</a:t>
            </a:r>
          </a:p>
        </p:txBody>
      </p:sp>
      <p:pic>
        <p:nvPicPr>
          <p:cNvPr id="6" name="Content Placeholder 5" descr="A picture containing indoor, lobster&#10;&#10;Description automatically generated">
            <a:extLst>
              <a:ext uri="{FF2B5EF4-FFF2-40B4-BE49-F238E27FC236}">
                <a16:creationId xmlns:a16="http://schemas.microsoft.com/office/drawing/2014/main" id="{3E7FCFBE-3FCF-0A60-7F05-963B747429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5" r="13514" b="-1"/>
          <a:stretch/>
        </p:blipFill>
        <p:spPr>
          <a:xfrm>
            <a:off x="3464658" y="609601"/>
            <a:ext cx="5193567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93A089E-0A16-452C-B341-0F769780D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3285145" cy="4648199"/>
          </a:xfrm>
        </p:spPr>
        <p:txBody>
          <a:bodyPr vert="horz" lIns="91440" tIns="45720" rIns="91440" bIns="45720" rtlCol="0">
            <a:noAutofit/>
          </a:bodyPr>
          <a:lstStyle/>
          <a:p>
            <a:pPr marL="411480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Initial resuscitation</a:t>
            </a:r>
          </a:p>
          <a:p>
            <a:pPr marL="740664" lvl="1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Depends on extent and depth of burn, causative agent and any associated injury (</a:t>
            </a:r>
            <a:r>
              <a:rPr lang="en-US" sz="1400" dirty="0" err="1"/>
              <a:t>multitrauma</a:t>
            </a:r>
            <a:r>
              <a:rPr lang="en-US" sz="1400" dirty="0"/>
              <a:t>)</a:t>
            </a:r>
          </a:p>
          <a:p>
            <a:pPr marL="411480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ABCDE, secondary survey</a:t>
            </a:r>
          </a:p>
          <a:p>
            <a:pPr marL="411480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Airway</a:t>
            </a:r>
          </a:p>
          <a:p>
            <a:pPr marL="740664" lvl="1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Inhalation injury</a:t>
            </a:r>
          </a:p>
          <a:p>
            <a:pPr marL="1053842" lvl="2" indent="-285750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Burns to face</a:t>
            </a:r>
          </a:p>
          <a:p>
            <a:pPr marL="1053842" lvl="2" indent="-285750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 err="1"/>
              <a:t>Hx</a:t>
            </a:r>
            <a:r>
              <a:rPr lang="en-US" dirty="0"/>
              <a:t> enclosed space</a:t>
            </a:r>
          </a:p>
          <a:p>
            <a:pPr marL="1053842" lvl="2" indent="-285750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Singed nasal hairs</a:t>
            </a:r>
          </a:p>
          <a:p>
            <a:pPr marL="1053842" lvl="2" indent="-285750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Soot mouth/pharynx</a:t>
            </a:r>
          </a:p>
          <a:p>
            <a:pPr marL="1053842" lvl="2" indent="-285750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Hoarse voice</a:t>
            </a:r>
          </a:p>
          <a:p>
            <a:pPr marL="1053842" lvl="2" indent="-285750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Carbonaceous sputum</a:t>
            </a:r>
          </a:p>
          <a:p>
            <a:pPr marL="1053842" lvl="2" indent="-285750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SOB/stridor</a:t>
            </a:r>
          </a:p>
          <a:p>
            <a:pPr marL="1053842" lvl="2" indent="-285750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Hypoxia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dirty="0">
                <a:solidFill>
                  <a:schemeClr val="tx2">
                    <a:satMod val="200000"/>
                  </a:schemeClr>
                </a:solidFill>
              </a:rPr>
              <a:t>Burns Management</a:t>
            </a:r>
          </a:p>
        </p:txBody>
      </p:sp>
      <p:sp>
        <p:nvSpPr>
          <p:cNvPr id="49154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ABCDE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Airway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/>
              <a:t>Consider early intubation if any of the above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Breathing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/>
              <a:t>Tachypnoea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/>
              <a:t>Hypoxia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/>
              <a:t>Acidosis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 err="1"/>
              <a:t>Carboxyhaemaglobin</a:t>
            </a:r>
            <a:endParaRPr lang="en-AU" dirty="0"/>
          </a:p>
          <a:p>
            <a:pPr lvl="1">
              <a:buFont typeface="Wingdings" pitchFamily="2" charset="2"/>
              <a:buNone/>
            </a:pPr>
            <a:endParaRPr lang="en-AU" dirty="0"/>
          </a:p>
        </p:txBody>
      </p:sp>
      <p:pic>
        <p:nvPicPr>
          <p:cNvPr id="5" name="Content Placeholder 4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0E8F5AF7-35E9-E0CE-13DC-AA846CCCB4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2276872"/>
            <a:ext cx="4456617" cy="298335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dirty="0">
                <a:solidFill>
                  <a:schemeClr val="tx2">
                    <a:satMod val="200000"/>
                  </a:schemeClr>
                </a:solidFill>
              </a:rPr>
              <a:t>Burns Management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ABCDE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Circulation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2 large bore IVC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Aggressive fluid resuscitation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/>
              <a:t>Tachycardia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/>
              <a:t>Hypotension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/>
              <a:t>IDC for burns &gt;15-20%</a:t>
            </a:r>
          </a:p>
        </p:txBody>
      </p:sp>
      <p:pic>
        <p:nvPicPr>
          <p:cNvPr id="4" name="Content Placeholder 4" descr="op slipper 029.JPG">
            <a:extLst>
              <a:ext uri="{FF2B5EF4-FFF2-40B4-BE49-F238E27FC236}">
                <a16:creationId xmlns:a16="http://schemas.microsoft.com/office/drawing/2014/main" id="{6B531C20-0D6D-8470-7DC5-96C4DBA49B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016" y="2055813"/>
            <a:ext cx="3150393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dirty="0">
                <a:solidFill>
                  <a:schemeClr val="tx2">
                    <a:satMod val="200000"/>
                  </a:schemeClr>
                </a:solidFill>
              </a:rPr>
              <a:t>Burns Management</a:t>
            </a:r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Fluid Resuscitation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Parkland Formula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/>
              <a:t>Guide only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/>
              <a:t>4ml/kg/%TBSA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/>
              <a:t>Volume to be given in the first 24 hrs from time of injury (not time of arrival in ED)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/>
              <a:t>Give half vol in first 8 hrs then rest over remaining 16 hrs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/>
              <a:t>Titrate to HR, UO, blood pH, CVP pressures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dirty="0">
                <a:solidFill>
                  <a:schemeClr val="tx2">
                    <a:satMod val="200000"/>
                  </a:schemeClr>
                </a:solidFill>
              </a:rPr>
              <a:t>Burns Management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ABCDE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Disability and Exposure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/>
              <a:t>Keep pt warm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/>
              <a:t>Adequate analgesia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/>
              <a:t>Dress wounds early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AU" dirty="0"/>
              <a:t>Very effective pain relief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AU" dirty="0" err="1"/>
              <a:t>Silverzine</a:t>
            </a:r>
            <a:r>
              <a:rPr lang="en-AU" dirty="0"/>
              <a:t> cream/cling wrap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AU" dirty="0" err="1"/>
              <a:t>Burnaid</a:t>
            </a:r>
            <a:r>
              <a:rPr lang="en-AU" dirty="0"/>
              <a:t> (isolated limbs only)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AU" dirty="0" err="1"/>
              <a:t>Bactrigras</a:t>
            </a:r>
            <a:r>
              <a:rPr lang="en-AU" dirty="0"/>
              <a:t>/</a:t>
            </a:r>
            <a:r>
              <a:rPr lang="en-AU" dirty="0" err="1"/>
              <a:t>melonin</a:t>
            </a:r>
            <a:endParaRPr lang="en-AU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/>
              <a:t>Don’t forget tetanus!</a:t>
            </a:r>
          </a:p>
        </p:txBody>
      </p:sp>
      <p:pic>
        <p:nvPicPr>
          <p:cNvPr id="4" name="Content Placeholder 6" descr="imagesCA7VCX28.jpg">
            <a:extLst>
              <a:ext uri="{FF2B5EF4-FFF2-40B4-BE49-F238E27FC236}">
                <a16:creationId xmlns:a16="http://schemas.microsoft.com/office/drawing/2014/main" id="{B6EE1137-A661-E960-E644-9649267D40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6016" y="2080108"/>
            <a:ext cx="4159096" cy="3639209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16390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6393" name="Picture 16392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6395" name="Oval 16394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397" name="Picture 16396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6399" name="Picture 16398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6401" name="Rectangle 16400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403" name="Rectangle 16402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629266"/>
            <a:ext cx="4641143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 fontAlgn="auto">
              <a:spcAft>
                <a:spcPts val="0"/>
              </a:spcAft>
              <a:defRPr/>
            </a:pPr>
            <a:r>
              <a:rPr lang="en-US">
                <a:solidFill>
                  <a:srgbClr val="EBEBEB"/>
                </a:solidFill>
              </a:rPr>
              <a:t>Burns Incidence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sz="half" idx="1"/>
          </p:nvPr>
        </p:nvSpPr>
        <p:spPr>
          <a:xfrm>
            <a:off x="486697" y="1676400"/>
            <a:ext cx="4641142" cy="454741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Approx 6000 burns admissions within Australia every year</a:t>
            </a:r>
          </a:p>
          <a:p>
            <a:pPr lvl="1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Approx 1% of all hospital presentations</a:t>
            </a:r>
          </a:p>
          <a:p>
            <a:pPr lvl="1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2.2% mortality</a:t>
            </a:r>
          </a:p>
          <a:p>
            <a:pPr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55%  occur at home</a:t>
            </a:r>
          </a:p>
          <a:p>
            <a:pPr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20% at work</a:t>
            </a:r>
          </a:p>
          <a:p>
            <a:pPr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13% MVA</a:t>
            </a:r>
          </a:p>
          <a:p>
            <a:pPr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11% leisure related</a:t>
            </a:r>
          </a:p>
          <a:p>
            <a:pPr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Men 74% of presentations</a:t>
            </a:r>
          </a:p>
          <a:p>
            <a:pPr lvl="1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20% under age 20</a:t>
            </a:r>
          </a:p>
          <a:p>
            <a:pPr lvl="1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53% age 21-40</a:t>
            </a:r>
          </a:p>
          <a:p>
            <a:pPr lvl="1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19% 41-60</a:t>
            </a:r>
          </a:p>
          <a:p>
            <a:pPr lvl="1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8% &gt;61</a:t>
            </a:r>
          </a:p>
        </p:txBody>
      </p:sp>
      <p:sp>
        <p:nvSpPr>
          <p:cNvPr id="16405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1980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6A3BB27-9BDD-2380-5C68-20BB70844A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5" r="13953"/>
          <a:stretch/>
        </p:blipFill>
        <p:spPr>
          <a:xfrm>
            <a:off x="5421881" y="1"/>
            <a:ext cx="3722434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dirty="0">
                <a:solidFill>
                  <a:schemeClr val="tx2">
                    <a:satMod val="200000"/>
                  </a:schemeClr>
                </a:solidFill>
              </a:rPr>
              <a:t>Burns Dressings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AU" dirty="0"/>
              <a:t>Dressings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Aim for sepsis control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AU" dirty="0"/>
              <a:t>Silverzine Cream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Cheap, easy to use, slows wound healing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Changed daily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AU" dirty="0"/>
              <a:t>Acticoat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Silver impregnated dressing, needs water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Change every 3-7 days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Great for skin grafts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AU" dirty="0"/>
              <a:t>Xeroform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Iodine based dressing, good for post-op grafts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AU" dirty="0"/>
              <a:t>Alginates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Good for donor sites, no antibacterial properties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D02305-70AD-57D8-381F-B7DE0B55F3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2377066"/>
            <a:ext cx="3298825" cy="355801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6" name="Picture 94215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94218" name="Picture 94217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94220" name="Oval 94219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4222" name="Picture 94221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94224" name="Picture 94223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94226" name="Rectangle 94225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629266"/>
            <a:ext cx="2492184" cy="16419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600" dirty="0"/>
              <a:t>Myoglobinuria</a:t>
            </a:r>
          </a:p>
        </p:txBody>
      </p:sp>
      <p:pic>
        <p:nvPicPr>
          <p:cNvPr id="4" name="Picture 2" descr="D:\Pegg 0029">
            <a:extLst>
              <a:ext uri="{FF2B5EF4-FFF2-40B4-BE49-F238E27FC236}">
                <a16:creationId xmlns:a16="http://schemas.microsoft.com/office/drawing/2014/main" id="{67F733F5-FF1F-7C3B-E0A5-CA1C5867F75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8" cstate="print"/>
          <a:srcRect l="11347" r="24872" b="2"/>
          <a:stretch/>
        </p:blipFill>
        <p:spPr bwMode="auto">
          <a:xfrm>
            <a:off x="3464658" y="609601"/>
            <a:ext cx="5193567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94228" name="Rectangle 94227">
            <a:extLst>
              <a:ext uri="{FF2B5EF4-FFF2-40B4-BE49-F238E27FC236}">
                <a16:creationId xmlns:a16="http://schemas.microsoft.com/office/drawing/2014/main" id="{A93A089E-0A16-452C-B341-0F769780D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4211" name="Content Placeholder 2"/>
          <p:cNvSpPr>
            <a:spLocks noGrp="1"/>
          </p:cNvSpPr>
          <p:nvPr>
            <p:ph sz="half" idx="1"/>
          </p:nvPr>
        </p:nvSpPr>
        <p:spPr>
          <a:xfrm>
            <a:off x="485774" y="1600200"/>
            <a:ext cx="2978883" cy="4648199"/>
          </a:xfr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 err="1"/>
              <a:t>Esp</a:t>
            </a:r>
            <a:r>
              <a:rPr lang="en-US" sz="1900" dirty="0"/>
              <a:t> following muscle trauma, electrical injury or ischemia (escharotomy)</a:t>
            </a:r>
          </a:p>
          <a:p>
            <a:pPr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Cause ARF</a:t>
            </a:r>
          </a:p>
          <a:p>
            <a:pPr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Push UO 1-2ml/kg/</a:t>
            </a:r>
            <a:r>
              <a:rPr lang="en-US" sz="1900" dirty="0" err="1"/>
              <a:t>hr</a:t>
            </a:r>
            <a:endParaRPr lang="en-US" sz="1900" dirty="0"/>
          </a:p>
          <a:p>
            <a:pPr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 err="1"/>
              <a:t>Alkalise</a:t>
            </a:r>
            <a:r>
              <a:rPr lang="en-US" sz="1900" dirty="0"/>
              <a:t> urine (Na Bicarb 25meq/L)</a:t>
            </a:r>
          </a:p>
          <a:p>
            <a:pPr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Mannitol 12.5gm/l resuscitation fluid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75" y="389332"/>
            <a:ext cx="2815200" cy="14421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900" dirty="0"/>
              <a:t>Escharotomy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5774" y="1447799"/>
            <a:ext cx="3215101" cy="4572001"/>
          </a:xfrm>
        </p:spPr>
        <p:txBody>
          <a:bodyPr vert="horz" lIns="91440" tIns="45720" rIns="91440" bIns="45720" rtlCol="0">
            <a:noAutofit/>
          </a:bodyPr>
          <a:lstStyle/>
          <a:p>
            <a:pPr marL="340608" defTabSz="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Escharotomy</a:t>
            </a:r>
          </a:p>
          <a:p>
            <a:pPr marL="596638" lvl="1" defTabSz="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Circumferential burn involving dermis</a:t>
            </a:r>
          </a:p>
          <a:p>
            <a:pPr marL="596638" lvl="1" defTabSz="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Rising tissue pressures within in-elastic skin due to oedema</a:t>
            </a:r>
          </a:p>
          <a:p>
            <a:pPr marL="596638" lvl="1" defTabSz="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 err="1"/>
              <a:t>Incr</a:t>
            </a:r>
            <a:r>
              <a:rPr lang="en-US" dirty="0"/>
              <a:t> pain, loss of distal sensation, worsening acidosis, distal pallor, loss of pulses</a:t>
            </a:r>
          </a:p>
          <a:p>
            <a:pPr marL="596638" lvl="1" defTabSz="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Watch for re-perfusion syndrome (ARF, </a:t>
            </a:r>
            <a:r>
              <a:rPr lang="en-US" dirty="0" err="1"/>
              <a:t>hyperkalaemia</a:t>
            </a:r>
            <a:r>
              <a:rPr lang="en-US" dirty="0"/>
              <a:t>, tachyarrhythmia's, cardiac arrest)</a:t>
            </a:r>
          </a:p>
          <a:p>
            <a:pPr marL="596638" lvl="1" defTabSz="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Must begin and end beyond area of burn</a:t>
            </a:r>
          </a:p>
          <a:p>
            <a:pPr marL="596638" lvl="1" defTabSz="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Can be done with a little LA in awake pts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EAF7360-9AFE-C114-EE0D-B05C2387F1E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r="12459"/>
          <a:stretch/>
        </p:blipFill>
        <p:spPr>
          <a:xfrm>
            <a:off x="3787791" y="1447799"/>
            <a:ext cx="4870433" cy="457200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3" y="452718"/>
            <a:ext cx="7053542" cy="140053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/>
              <a:t>Escharotomy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827484" y="2052918"/>
            <a:ext cx="2475627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U" dirty="0"/>
          </a:p>
          <a:p>
            <a:pPr lvl="1"/>
            <a:endParaRPr lang="en-AU" dirty="0"/>
          </a:p>
        </p:txBody>
      </p:sp>
      <p:pic>
        <p:nvPicPr>
          <p:cNvPr id="92161" name="Picture 2" descr="D:\Pegg 0043"/>
          <p:cNvPicPr>
            <a:picLocks noChangeAspect="1" noChangeArrowheads="1"/>
          </p:cNvPicPr>
          <p:nvPr/>
        </p:nvPicPr>
        <p:blipFill rotWithShape="1">
          <a:blip r:embed="rId4" cstate="print"/>
          <a:srcRect l="24519" r="7373" b="3"/>
          <a:stretch/>
        </p:blipFill>
        <p:spPr bwMode="auto">
          <a:xfrm>
            <a:off x="1535848" y="1241613"/>
            <a:ext cx="2316072" cy="531334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92164" name="Picture 2" descr="D:\Pegg 0044"/>
          <p:cNvPicPr>
            <a:picLocks noChangeAspect="1" noChangeArrowheads="1"/>
          </p:cNvPicPr>
          <p:nvPr/>
        </p:nvPicPr>
        <p:blipFill rotWithShape="1">
          <a:blip r:embed="rId5" cstate="print"/>
          <a:srcRect l="19056" r="12691" b="-4"/>
          <a:stretch/>
        </p:blipFill>
        <p:spPr bwMode="auto">
          <a:xfrm>
            <a:off x="5218338" y="1223968"/>
            <a:ext cx="2316072" cy="53024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dirty="0">
                <a:solidFill>
                  <a:schemeClr val="tx2">
                    <a:satMod val="200000"/>
                  </a:schemeClr>
                </a:solidFill>
              </a:rPr>
              <a:t>Burns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AU" dirty="0"/>
              <a:t>Subsequent management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Multidisciplinary team</a:t>
            </a:r>
          </a:p>
          <a:p>
            <a:pPr marL="996696" lvl="2" fontAlgn="auto">
              <a:spcAft>
                <a:spcPts val="0"/>
              </a:spcAft>
              <a:buFont typeface="Wingdings 2"/>
              <a:buChar char=""/>
              <a:defRPr/>
            </a:pPr>
            <a:r>
              <a:rPr lang="en-AU" dirty="0"/>
              <a:t>Surgeons</a:t>
            </a:r>
          </a:p>
          <a:p>
            <a:pPr marL="996696" lvl="2" fontAlgn="auto">
              <a:spcAft>
                <a:spcPts val="0"/>
              </a:spcAft>
              <a:buFont typeface="Wingdings 2"/>
              <a:buChar char=""/>
              <a:defRPr/>
            </a:pPr>
            <a:r>
              <a:rPr lang="en-AU" dirty="0"/>
              <a:t>ICU</a:t>
            </a:r>
          </a:p>
          <a:p>
            <a:pPr marL="1261872" lvl="3" fontAlgn="auto">
              <a:spcAft>
                <a:spcPts val="0"/>
              </a:spcAft>
              <a:buClr>
                <a:schemeClr val="accent3"/>
              </a:buClr>
              <a:buFont typeface="Wingdings 3"/>
              <a:buChar char=""/>
              <a:defRPr/>
            </a:pPr>
            <a:r>
              <a:rPr lang="en-AU" dirty="0"/>
              <a:t>Severe burns</a:t>
            </a:r>
          </a:p>
          <a:p>
            <a:pPr marL="1261872" lvl="3" fontAlgn="auto">
              <a:spcAft>
                <a:spcPts val="0"/>
              </a:spcAft>
              <a:buClr>
                <a:schemeClr val="accent3"/>
              </a:buClr>
              <a:buFont typeface="Wingdings 3"/>
              <a:buChar char=""/>
              <a:defRPr/>
            </a:pPr>
            <a:r>
              <a:rPr lang="en-AU" dirty="0"/>
              <a:t>Inhalation injury</a:t>
            </a:r>
          </a:p>
          <a:p>
            <a:pPr marL="1261872" lvl="3" fontAlgn="auto">
              <a:spcAft>
                <a:spcPts val="0"/>
              </a:spcAft>
              <a:buClr>
                <a:schemeClr val="accent3"/>
              </a:buClr>
              <a:buFont typeface="Wingdings 3"/>
              <a:buChar char=""/>
              <a:defRPr/>
            </a:pPr>
            <a:r>
              <a:rPr lang="en-AU" dirty="0"/>
              <a:t>Improved survival</a:t>
            </a:r>
          </a:p>
          <a:p>
            <a:pPr marL="996696" lvl="2" fontAlgn="auto">
              <a:spcAft>
                <a:spcPts val="0"/>
              </a:spcAft>
              <a:buFont typeface="Wingdings 2"/>
              <a:buChar char=""/>
              <a:defRPr/>
            </a:pPr>
            <a:r>
              <a:rPr lang="en-AU" dirty="0"/>
              <a:t>Specialist nursing staff</a:t>
            </a:r>
          </a:p>
          <a:p>
            <a:pPr marL="996696" lvl="2" fontAlgn="auto">
              <a:spcAft>
                <a:spcPts val="0"/>
              </a:spcAft>
              <a:buFont typeface="Wingdings 2"/>
              <a:buChar char=""/>
              <a:defRPr/>
            </a:pPr>
            <a:r>
              <a:rPr lang="en-AU" dirty="0"/>
              <a:t>Allied Health (OT, physio)</a:t>
            </a:r>
          </a:p>
          <a:p>
            <a:pPr marL="1261872" lvl="3" fontAlgn="auto">
              <a:spcAft>
                <a:spcPts val="0"/>
              </a:spcAft>
              <a:buClr>
                <a:schemeClr val="accent3"/>
              </a:buClr>
              <a:buFont typeface="Wingdings 3"/>
              <a:buChar char=""/>
              <a:defRPr/>
            </a:pPr>
            <a:r>
              <a:rPr lang="en-AU" dirty="0"/>
              <a:t>Limb function, splints, garments, exercises</a:t>
            </a:r>
          </a:p>
          <a:p>
            <a:pPr marL="996696" lvl="2" fontAlgn="auto">
              <a:spcAft>
                <a:spcPts val="0"/>
              </a:spcAft>
              <a:buFont typeface="Wingdings 2"/>
              <a:buChar char=""/>
              <a:defRPr/>
            </a:pPr>
            <a:r>
              <a:rPr lang="en-AU" dirty="0"/>
              <a:t>Chronic Pain Service</a:t>
            </a:r>
          </a:p>
          <a:p>
            <a:pPr marL="996696" lvl="2" fontAlgn="auto">
              <a:spcAft>
                <a:spcPts val="0"/>
              </a:spcAft>
              <a:buFont typeface="Wingdings 2"/>
              <a:buChar char=""/>
              <a:defRPr/>
            </a:pPr>
            <a:r>
              <a:rPr lang="en-AU" dirty="0"/>
              <a:t>Psych consult-liaison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DBEAA1D8-796D-AD67-18D9-13B3EDE7C5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016" y="2055813"/>
            <a:ext cx="3150393" cy="4200525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dirty="0">
                <a:solidFill>
                  <a:schemeClr val="tx2">
                    <a:satMod val="200000"/>
                  </a:schemeClr>
                </a:solidFill>
              </a:rPr>
              <a:t>Operative Management</a:t>
            </a: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Wound Management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Remove zone of coagulation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Protect zone of stasis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Early wound debridement and grafting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/>
              <a:t>Tangential excision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AU" dirty="0"/>
              <a:t>Mid/deep/full thickness burns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AU" dirty="0"/>
              <a:t>Back to healthy tissue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7" name="Picture 61446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61449" name="Picture 61448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61451" name="Oval 61450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1453" name="Picture 61452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61455" name="Picture 61454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61457" name="Rectangle 61456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581" y="629266"/>
            <a:ext cx="2480808" cy="1641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600"/>
              <a:t>Operative Management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C65D38-F1BF-9864-4617-E2EE28E151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8"/>
          <a:srcRect l="35206" r="20638" b="-1"/>
          <a:stretch/>
        </p:blipFill>
        <p:spPr>
          <a:xfrm>
            <a:off x="-1" y="10"/>
            <a:ext cx="4570804" cy="6857990"/>
          </a:xfrm>
          <a:prstGeom prst="rect">
            <a:avLst/>
          </a:prstGeom>
        </p:spPr>
      </p:pic>
      <p:sp>
        <p:nvSpPr>
          <p:cNvPr id="61442" name="Content Placeholder 2"/>
          <p:cNvSpPr>
            <a:spLocks noGrp="1"/>
          </p:cNvSpPr>
          <p:nvPr>
            <p:ph sz="half" idx="1"/>
          </p:nvPr>
        </p:nvSpPr>
        <p:spPr>
          <a:xfrm>
            <a:off x="4355976" y="1676400"/>
            <a:ext cx="4788023" cy="4571999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411163" lvl="1" indent="-342900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Early wound debridement and grafting</a:t>
            </a:r>
          </a:p>
          <a:p>
            <a:pPr lvl="2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Tangential debridement within 24-48hrs of admission but after appropriate resuscitation</a:t>
            </a:r>
          </a:p>
          <a:p>
            <a:pPr lvl="3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May be staged over several days depending on how sick the pt is.</a:t>
            </a:r>
          </a:p>
          <a:p>
            <a:pPr lvl="3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Large burns &gt;30% TBSA, we aim to damage control with debridement followed by temporary wound closure</a:t>
            </a:r>
          </a:p>
          <a:p>
            <a:pPr lvl="2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Splint skin grafting for wound closure</a:t>
            </a:r>
          </a:p>
          <a:p>
            <a:pPr lvl="3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If pt well, do once debridement is done</a:t>
            </a:r>
          </a:p>
          <a:p>
            <a:pPr lvl="3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Very large burns, grafting done over several occasions</a:t>
            </a:r>
          </a:p>
          <a:p>
            <a:pPr lvl="4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Priorities face hands and line sites</a:t>
            </a:r>
          </a:p>
          <a:p>
            <a:pPr lvl="4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Joints and back</a:t>
            </a:r>
          </a:p>
          <a:p>
            <a:pPr lvl="2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Meshing aims to </a:t>
            </a:r>
            <a:r>
              <a:rPr lang="en-US" sz="1500" dirty="0" err="1"/>
              <a:t>incr</a:t>
            </a:r>
            <a:r>
              <a:rPr lang="en-US" sz="1500" dirty="0"/>
              <a:t> surface area coverage</a:t>
            </a:r>
          </a:p>
          <a:p>
            <a:pPr marL="411163" lvl="1" indent="-342900" defTabSz="457200">
              <a:lnSpc>
                <a:spcPct val="90000"/>
              </a:lnSpc>
            </a:pPr>
            <a:endParaRPr lang="en-US" sz="1500" dirty="0"/>
          </a:p>
          <a:p>
            <a:pPr defTabSz="457200">
              <a:lnSpc>
                <a:spcPct val="90000"/>
              </a:lnSpc>
            </a:pPr>
            <a:endParaRPr lang="en-US" sz="15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dirty="0">
                <a:solidFill>
                  <a:schemeClr val="tx2">
                    <a:satMod val="200000"/>
                  </a:schemeClr>
                </a:solidFill>
              </a:rPr>
              <a:t>Operative Management</a:t>
            </a:r>
          </a:p>
        </p:txBody>
      </p:sp>
      <p:sp>
        <p:nvSpPr>
          <p:cNvPr id="634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Wound Management</a:t>
            </a:r>
          </a:p>
        </p:txBody>
      </p:sp>
      <p:pic>
        <p:nvPicPr>
          <p:cNvPr id="63491" name="Picture 2" descr="D:\Pegg 00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36912"/>
            <a:ext cx="4033475" cy="269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D:\Pegg 0064">
            <a:extLst>
              <a:ext uri="{FF2B5EF4-FFF2-40B4-BE49-F238E27FC236}">
                <a16:creationId xmlns:a16="http://schemas.microsoft.com/office/drawing/2014/main" id="{5EC5411E-666B-D445-F45B-331445C30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1348" y="2636912"/>
            <a:ext cx="4105915" cy="269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dirty="0">
                <a:solidFill>
                  <a:schemeClr val="tx2">
                    <a:satMod val="200000"/>
                  </a:schemeClr>
                </a:solidFill>
              </a:rPr>
              <a:t>Operative Management</a:t>
            </a:r>
          </a:p>
        </p:txBody>
      </p:sp>
      <p:sp>
        <p:nvSpPr>
          <p:cNvPr id="67586" name="Content Placeholder 2"/>
          <p:cNvSpPr>
            <a:spLocks noGrp="1"/>
          </p:cNvSpPr>
          <p:nvPr>
            <p:ph idx="1"/>
          </p:nvPr>
        </p:nvSpPr>
        <p:spPr>
          <a:xfrm>
            <a:off x="228868" y="2052925"/>
            <a:ext cx="4127108" cy="419548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Wound Management: </a:t>
            </a:r>
          </a:p>
          <a:p>
            <a:pPr lvl="2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Prosthetic materials</a:t>
            </a:r>
          </a:p>
          <a:p>
            <a:pPr lvl="3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 err="1"/>
              <a:t>Biobrane</a:t>
            </a:r>
            <a:r>
              <a:rPr lang="en-US" sz="1500" dirty="0"/>
              <a:t> – temporary wound closure</a:t>
            </a:r>
          </a:p>
          <a:p>
            <a:pPr lvl="3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Allograft – temporary wound closure</a:t>
            </a:r>
          </a:p>
          <a:p>
            <a:pPr lvl="3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Integra – dermal substitute</a:t>
            </a:r>
          </a:p>
          <a:p>
            <a:pPr lvl="3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BTM – dermal substitute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  <a:p>
            <a:endParaRPr lang="en-AU" dirty="0"/>
          </a:p>
        </p:txBody>
      </p:sp>
      <p:pic>
        <p:nvPicPr>
          <p:cNvPr id="67587" name="Picture 2" descr="D:\Pegg 00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56132"/>
            <a:ext cx="4357678" cy="285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D:\Pegg 0069">
            <a:extLst>
              <a:ext uri="{FF2B5EF4-FFF2-40B4-BE49-F238E27FC236}">
                <a16:creationId xmlns:a16="http://schemas.microsoft.com/office/drawing/2014/main" id="{985A9EDF-51EC-BC46-FB8C-08995985D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6484" y="1249563"/>
            <a:ext cx="4378648" cy="286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dirty="0">
                <a:solidFill>
                  <a:schemeClr val="tx2">
                    <a:satMod val="200000"/>
                  </a:schemeClr>
                </a:solidFill>
              </a:rPr>
              <a:t>Burns Post op</a:t>
            </a:r>
          </a:p>
        </p:txBody>
      </p:sp>
      <p:sp>
        <p:nvSpPr>
          <p:cNvPr id="962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Hyper metabolic syndrome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/>
              <a:t>BMR &gt;1.5-2x normal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/>
              <a:t>Loss of muscle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/>
              <a:t>Vitamin and micronutrient deficiencies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/>
              <a:t>Hypertrophic ossification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Early nutritional support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/>
              <a:t>NG/NJ feeds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/>
              <a:t>TPN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AU" dirty="0"/>
              <a:t>B-blockers, </a:t>
            </a:r>
            <a:r>
              <a:rPr lang="en-AU" dirty="0" err="1"/>
              <a:t>bisphosphinates</a:t>
            </a:r>
            <a:r>
              <a:rPr lang="en-AU" dirty="0"/>
              <a:t>, anabolic steroids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0" name="Rectangle 1843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629266"/>
            <a:ext cx="4641143" cy="1622321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>
                <a:solidFill>
                  <a:srgbClr val="EBEBEB"/>
                </a:solidFill>
              </a:rPr>
              <a:t>Burns Aetiology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86697" y="2438400"/>
            <a:ext cx="4641142" cy="3785419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FF"/>
                </a:solidFill>
              </a:rPr>
              <a:t>Flame					56%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FF"/>
                </a:solidFill>
              </a:rPr>
              <a:t>Hot water				26%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FF"/>
                </a:solidFill>
              </a:rPr>
              <a:t>Oil						11%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FF"/>
                </a:solidFill>
              </a:rPr>
              <a:t>Contact					9%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FF"/>
                </a:solidFill>
              </a:rPr>
              <a:t>Chemical				5%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FF"/>
                </a:solidFill>
              </a:rPr>
              <a:t>Electrical			 	2%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FF"/>
                </a:solidFill>
              </a:rPr>
              <a:t>Friction and flash		1% </a:t>
            </a:r>
            <a:r>
              <a:rPr lang="en-AU" dirty="0" err="1">
                <a:solidFill>
                  <a:srgbClr val="FFFFFF"/>
                </a:solidFill>
              </a:rPr>
              <a:t>ea</a:t>
            </a:r>
            <a:endParaRPr lang="en-AU" dirty="0">
              <a:solidFill>
                <a:srgbClr val="FFFF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solidFill>
                <a:srgbClr val="FFFF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FF"/>
                </a:solidFill>
              </a:rPr>
              <a:t>15% will have inhalation injury, 81% will need intubation</a:t>
            </a:r>
          </a:p>
        </p:txBody>
      </p:sp>
      <p:sp>
        <p:nvSpPr>
          <p:cNvPr id="1844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1980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6" name="Picture 18435" descr="Fire extinguisher and hose reel in hotel corridor">
            <a:extLst>
              <a:ext uri="{FF2B5EF4-FFF2-40B4-BE49-F238E27FC236}">
                <a16:creationId xmlns:a16="http://schemas.microsoft.com/office/drawing/2014/main" id="{D58A007E-C3D0-6C0D-1BD0-283802296B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24" r="41444" b="-2"/>
          <a:stretch/>
        </p:blipFill>
        <p:spPr>
          <a:xfrm>
            <a:off x="5421881" y="1"/>
            <a:ext cx="3722434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3" y="609601"/>
            <a:ext cx="2494298" cy="1675975"/>
          </a:xfrm>
        </p:spPr>
        <p:txBody>
          <a:bodyPr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AU" sz="2600" dirty="0"/>
              <a:t>Burns Post Op</a:t>
            </a:r>
          </a:p>
        </p:txBody>
      </p:sp>
      <p:pic>
        <p:nvPicPr>
          <p:cNvPr id="100355" name="Picture 2" descr="D:\Pegg 0077"/>
          <p:cNvPicPr>
            <a:picLocks noChangeAspect="1" noChangeArrowheads="1"/>
          </p:cNvPicPr>
          <p:nvPr/>
        </p:nvPicPr>
        <p:blipFill rotWithShape="1">
          <a:blip r:embed="rId4" cstate="print"/>
          <a:srcRect l="18093" r="14231"/>
          <a:stretch/>
        </p:blipFill>
        <p:spPr bwMode="auto">
          <a:xfrm>
            <a:off x="3460233" y="609368"/>
            <a:ext cx="2556777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00356" name="Picture 2" descr="D:\Pegg 0078"/>
          <p:cNvPicPr>
            <a:picLocks noChangeAspect="1" noChangeArrowheads="1"/>
          </p:cNvPicPr>
          <p:nvPr/>
        </p:nvPicPr>
        <p:blipFill rotWithShape="1">
          <a:blip r:embed="rId5" cstate="print"/>
          <a:srcRect l="11685" r="20639"/>
          <a:stretch/>
        </p:blipFill>
        <p:spPr bwMode="auto">
          <a:xfrm>
            <a:off x="6101446" y="609601"/>
            <a:ext cx="2556778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00361" name="Rectangle 100360">
            <a:extLst>
              <a:ext uri="{FF2B5EF4-FFF2-40B4-BE49-F238E27FC236}">
                <a16:creationId xmlns:a16="http://schemas.microsoft.com/office/drawing/2014/main" id="{B54E2689-26D4-44B0-9175-57BD88CF2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0354" name="Content Placeholder 2"/>
          <p:cNvSpPr>
            <a:spLocks noGrp="1"/>
          </p:cNvSpPr>
          <p:nvPr>
            <p:ph idx="1"/>
          </p:nvPr>
        </p:nvSpPr>
        <p:spPr>
          <a:xfrm>
            <a:off x="481632" y="1484784"/>
            <a:ext cx="2497249" cy="476361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Contracture Management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Early grafting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Sepsis control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Early splinting and exercise programs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Pressure garments</a:t>
            </a:r>
          </a:p>
          <a:p>
            <a:endParaRPr lang="en-A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dirty="0">
                <a:solidFill>
                  <a:schemeClr val="tx2">
                    <a:satMod val="200000"/>
                  </a:schemeClr>
                </a:solidFill>
              </a:rPr>
              <a:t>Burns Referral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AU" dirty="0"/>
              <a:t>When to refer to a dedicated burns unit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TBSA &gt; 10%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Special areas (hands, feet, face genitalia, perineum, major joints)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Chemical or electrical burns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Inhalation injury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Circumferential burns of limbs or chest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Burns at extremes of age (children, elderly)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Multitrauma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Extensive co-morbidities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dirty="0">
                <a:solidFill>
                  <a:schemeClr val="tx2">
                    <a:satMod val="200000"/>
                  </a:schemeClr>
                </a:solidFill>
              </a:rPr>
              <a:t>Electrical Burns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340608">
              <a:buFont typeface="Wingdings"/>
              <a:buChar char=""/>
              <a:defRPr/>
            </a:pPr>
            <a:r>
              <a:rPr lang="en-AU" dirty="0"/>
              <a:t>Extent of injury depends on voltage, duration of contact, resistance of the tissue and path of current</a:t>
            </a:r>
          </a:p>
          <a:p>
            <a:pPr marL="340608">
              <a:buFont typeface="Wingdings"/>
              <a:buChar char=""/>
              <a:defRPr/>
            </a:pPr>
            <a:r>
              <a:rPr lang="en-AU" dirty="0"/>
              <a:t>Avoid injury to those rendering assistance</a:t>
            </a:r>
          </a:p>
          <a:p>
            <a:pPr marL="340608">
              <a:buFont typeface="Wingdings"/>
              <a:buChar char=""/>
              <a:defRPr/>
            </a:pPr>
            <a:r>
              <a:rPr lang="en-AU" dirty="0"/>
              <a:t>Treat cardiac or respiratory arrest</a:t>
            </a:r>
          </a:p>
          <a:p>
            <a:pPr marL="340608">
              <a:buFont typeface="Wingdings"/>
              <a:buChar char=""/>
              <a:defRPr/>
            </a:pPr>
            <a:r>
              <a:rPr lang="en-AU" dirty="0"/>
              <a:t>Assess and manage any associated trauma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Consider early referral to a burns unit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Continuous cardiac monitoring for 24 hrs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endParaRPr lang="en-A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5A2669-9FAD-BCC9-7005-4617453C7E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2060576"/>
            <a:ext cx="4722206" cy="322032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dirty="0">
                <a:solidFill>
                  <a:schemeClr val="tx2">
                    <a:satMod val="200000"/>
                  </a:schemeClr>
                </a:solidFill>
              </a:rPr>
              <a:t>Electrical Burns</a:t>
            </a:r>
          </a:p>
        </p:txBody>
      </p:sp>
      <p:sp>
        <p:nvSpPr>
          <p:cNvPr id="75778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Watch for subfascial oedema of limbs (compartment syndrome – consider fasciotomy), especially following high voltage injuries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 err="1"/>
              <a:t>Haemochromogenuria</a:t>
            </a:r>
            <a:r>
              <a:rPr lang="en-AU" dirty="0"/>
              <a:t> common in high voltage injuries – keep UO over 75-100ml/hr till clear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Entry/exit wounds often full thickness, may have extensive soft tissue damage underneath</a:t>
            </a:r>
          </a:p>
          <a:p>
            <a:endParaRPr lang="en-AU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4509CA-8EA9-A836-D5B2-33C45EAA4A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83968" y="2326325"/>
            <a:ext cx="4443412" cy="333255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dirty="0">
                <a:solidFill>
                  <a:schemeClr val="tx2">
                    <a:satMod val="200000"/>
                  </a:schemeClr>
                </a:solidFill>
              </a:rPr>
              <a:t>Chemical Burns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412776"/>
            <a:ext cx="3874293" cy="5184576"/>
          </a:xfrm>
        </p:spPr>
        <p:txBody>
          <a:bodyPr>
            <a:normAutofit fontScale="85000" lnSpcReduction="10000"/>
          </a:bodyPr>
          <a:lstStyle/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AU" sz="1600" dirty="0"/>
              <a:t>Types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Industry</a:t>
            </a:r>
          </a:p>
          <a:p>
            <a:pPr marL="996696" lvl="2" fontAlgn="auto">
              <a:spcAft>
                <a:spcPts val="0"/>
              </a:spcAft>
              <a:buFont typeface="Wingdings 2"/>
              <a:buChar char=""/>
              <a:defRPr/>
            </a:pPr>
            <a:r>
              <a:rPr lang="en-AU" sz="1600" dirty="0"/>
              <a:t>Alkalis (Na, K, NH4, Li, Ba, Ca hydroxide)</a:t>
            </a:r>
          </a:p>
          <a:p>
            <a:pPr marL="996696" lvl="2" fontAlgn="auto">
              <a:spcAft>
                <a:spcPts val="0"/>
              </a:spcAft>
              <a:buFont typeface="Wingdings 2"/>
              <a:buChar char=""/>
              <a:defRPr/>
            </a:pPr>
            <a:r>
              <a:rPr lang="en-AU" sz="1600" dirty="0"/>
              <a:t>Acids (hydrochloric, hydrofluoric, acetic etc)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Household</a:t>
            </a:r>
          </a:p>
          <a:p>
            <a:pPr marL="996696" lvl="2" fontAlgn="auto">
              <a:spcAft>
                <a:spcPts val="0"/>
              </a:spcAft>
              <a:buFont typeface="Wingdings 2"/>
              <a:buChar char=""/>
              <a:defRPr/>
            </a:pPr>
            <a:r>
              <a:rPr lang="en-AU" sz="1600" dirty="0"/>
              <a:t>Alkalis (drain cleaner, paint stripper)</a:t>
            </a:r>
          </a:p>
          <a:p>
            <a:pPr marL="996696" lvl="2" fontAlgn="auto">
              <a:spcAft>
                <a:spcPts val="0"/>
              </a:spcAft>
              <a:buFont typeface="Wingdings 2"/>
              <a:buChar char=""/>
              <a:defRPr/>
            </a:pPr>
            <a:r>
              <a:rPr lang="en-AU" sz="1600" dirty="0"/>
              <a:t>Phenols (deodorants, disinfectants)</a:t>
            </a:r>
          </a:p>
          <a:p>
            <a:pPr marL="996696" lvl="2" fontAlgn="auto">
              <a:spcAft>
                <a:spcPts val="0"/>
              </a:spcAft>
              <a:buFont typeface="Wingdings 2"/>
              <a:buChar char=""/>
              <a:defRPr/>
            </a:pPr>
            <a:r>
              <a:rPr lang="en-AU" sz="1600" dirty="0"/>
              <a:t>Sodium hypochlorite (bleaches)</a:t>
            </a:r>
          </a:p>
          <a:p>
            <a:pPr marL="996696" lvl="2" fontAlgn="auto">
              <a:spcAft>
                <a:spcPts val="0"/>
              </a:spcAft>
              <a:buFont typeface="Wingdings 2"/>
              <a:buChar char=""/>
              <a:defRPr/>
            </a:pPr>
            <a:r>
              <a:rPr lang="en-AU" sz="1600" dirty="0"/>
              <a:t>Sulphuric acid (toilet cleaner)</a:t>
            </a:r>
          </a:p>
          <a:p>
            <a:pPr marL="996696" lvl="2" fontAlgn="auto">
              <a:spcAft>
                <a:spcPts val="0"/>
              </a:spcAft>
              <a:buFont typeface="Wingdings 2"/>
              <a:buChar char=""/>
              <a:defRPr/>
            </a:pPr>
            <a:r>
              <a:rPr lang="en-AU" sz="1600" dirty="0"/>
              <a:t>Phosphorous (fireworks, insect ides, fertilizers)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Military</a:t>
            </a:r>
          </a:p>
          <a:p>
            <a:pPr marL="996696" lvl="2" fontAlgn="auto">
              <a:spcAft>
                <a:spcPts val="0"/>
              </a:spcAft>
              <a:buFont typeface="Wingdings 2"/>
              <a:buChar char=""/>
              <a:defRPr/>
            </a:pPr>
            <a:r>
              <a:rPr lang="en-AU" sz="1600" dirty="0"/>
              <a:t>Phosphorous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D8AAD-B682-3FAB-A28E-FF22E5CB25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AU" dirty="0"/>
              <a:t>Extent of damage depends on concentration of agent, quantity, duration of contact and tissue penetration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AU" dirty="0"/>
              <a:t>Injury continues until inactivated by neutralizing agent of dilution with water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AU" dirty="0"/>
              <a:t>Acids produce coagulative necrosis, alkalis liquefactive necrosis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AU" dirty="0"/>
              <a:t>Vesicants cause ischemic or anoxic necrosis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AU" dirty="0"/>
              <a:t>May have systemic toxicity as well (hepatic, renal, haemolysis)</a:t>
            </a:r>
          </a:p>
          <a:p>
            <a:endParaRPr lang="en-A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629266"/>
            <a:ext cx="4641143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 fontAlgn="auto">
              <a:spcAft>
                <a:spcPts val="0"/>
              </a:spcAft>
              <a:defRPr/>
            </a:pPr>
            <a:r>
              <a:rPr lang="en-US">
                <a:solidFill>
                  <a:srgbClr val="EBEBEB"/>
                </a:solidFill>
              </a:rPr>
              <a:t>Chemical Burns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6697" y="2438400"/>
            <a:ext cx="4641142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411480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FFFFFF"/>
                </a:solidFill>
              </a:rPr>
              <a:t>Cement Burns</a:t>
            </a:r>
          </a:p>
          <a:p>
            <a:pPr marL="740664" lvl="1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FFFFFF"/>
                </a:solidFill>
              </a:rPr>
              <a:t>Caustic agent (pH up to 12.9)</a:t>
            </a:r>
          </a:p>
          <a:p>
            <a:pPr marL="740664" lvl="1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FFFFFF"/>
                </a:solidFill>
              </a:rPr>
              <a:t>Pain and burns occur late (several hours)</a:t>
            </a:r>
          </a:p>
          <a:p>
            <a:pPr marL="740664" lvl="1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FFFFFF"/>
                </a:solidFill>
              </a:rPr>
              <a:t>Prolonged irrigation</a:t>
            </a:r>
          </a:p>
          <a:p>
            <a:pPr marL="740664" lvl="1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FFFFFF"/>
                </a:solidFill>
              </a:rPr>
              <a:t>Often difficult to assess true depth</a:t>
            </a:r>
          </a:p>
          <a:p>
            <a:pPr marL="1197868" lvl="2" indent="-285750" defTabSz="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rgbClr val="FFFFFF"/>
                </a:solidFill>
              </a:rPr>
              <a:t>More conservative with management</a:t>
            </a:r>
          </a:p>
          <a:p>
            <a:pPr marL="740664" lvl="1" defTabSz="457200" fontAlgn="auto">
              <a:lnSpc>
                <a:spcPct val="90000"/>
              </a:lnSpc>
              <a:defRPr/>
            </a:pP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1980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C21F14-318C-BDF9-3F30-AC429172B0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r="18370" b="1"/>
          <a:stretch/>
        </p:blipFill>
        <p:spPr>
          <a:xfrm>
            <a:off x="5421881" y="1"/>
            <a:ext cx="3722434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dirty="0">
                <a:solidFill>
                  <a:schemeClr val="tx2">
                    <a:satMod val="200000"/>
                  </a:schemeClr>
                </a:solidFill>
              </a:rPr>
              <a:t>Chemical Burns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AU" dirty="0"/>
              <a:t>Petrol Burns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Hydrocarbons dissolve lipids and causes increased cellular permeability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Can cause systemic toxicity with generalised endothelial damage to liver, kidney and lung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AU" dirty="0"/>
              <a:t>Bitumen/Tar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Thermal and chemical injury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Need to be removed with other petroleum products (bitumen: kerosene, paraffin; Tar: toluene)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endParaRPr lang="en-AU" dirty="0"/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en-A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C1AD5F-2BF8-85E7-174A-B6C0007A52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83968" y="2492896"/>
            <a:ext cx="4660484" cy="324337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dirty="0">
                <a:solidFill>
                  <a:schemeClr val="tx2">
                    <a:satMod val="200000"/>
                  </a:schemeClr>
                </a:solidFill>
              </a:rPr>
              <a:t>Chemical Burns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700808"/>
            <a:ext cx="4608512" cy="4555531"/>
          </a:xfrm>
        </p:spPr>
        <p:txBody>
          <a:bodyPr>
            <a:normAutofit fontScale="92500" lnSpcReduction="10000"/>
          </a:bodyPr>
          <a:lstStyle/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AU" dirty="0"/>
              <a:t>Phosphorous Burns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Military personnel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Ignites and continues to burn in air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Embedded particles continue to burn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Treatment with copious irrigation with water, debridement of particles and application of copper sulphate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AU" dirty="0"/>
              <a:t>Hydrofluoric Acid Burn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Very corrosive, 2% TBSA can be fatal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Fluoride ions bind Ca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Arrhythmias (hypocalcaemia, hypomagnesaemia)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Treat with water irrigation, topical Ca gluconate gel or inject Ca gluc into wound or systemic infusion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A56FBC-FE24-3AEF-8E28-5B1AAD4948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88024" y="2420888"/>
            <a:ext cx="3841749" cy="288131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dirty="0">
                <a:solidFill>
                  <a:schemeClr val="tx2">
                    <a:satMod val="200000"/>
                  </a:schemeClr>
                </a:solidFill>
              </a:rPr>
              <a:t>Questions?</a:t>
            </a:r>
          </a:p>
        </p:txBody>
      </p:sp>
      <p:pic>
        <p:nvPicPr>
          <p:cNvPr id="104450" name="Picture 2" descr="D:\Pegg 004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063" y="1214438"/>
            <a:ext cx="4270375" cy="2835275"/>
          </a:xfrm>
        </p:spPr>
      </p:pic>
      <p:pic>
        <p:nvPicPr>
          <p:cNvPr id="104451" name="Picture 2" descr="D:\Pegg 00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0438" y="1204473"/>
            <a:ext cx="4143375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2" descr="D:\Pegg 00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1062" y="3429000"/>
            <a:ext cx="230187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Rectangle 20487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8948" y="452718"/>
            <a:ext cx="3479177" cy="140053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/>
              <a:t>Burns Aetiology</a:t>
            </a:r>
          </a:p>
        </p:txBody>
      </p:sp>
      <p:sp>
        <p:nvSpPr>
          <p:cNvPr id="20490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71281" y="-1573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4" name="Picture 20483" descr="Scan of a human brain in a neurology clinic">
            <a:extLst>
              <a:ext uri="{FF2B5EF4-FFF2-40B4-BE49-F238E27FC236}">
                <a16:creationId xmlns:a16="http://schemas.microsoft.com/office/drawing/2014/main" id="{E7F3E853-28EF-26A5-C522-0C92C98268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349" r="4862"/>
          <a:stretch/>
        </p:blipFill>
        <p:spPr>
          <a:xfrm>
            <a:off x="2" y="10"/>
            <a:ext cx="3729824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20492" name="Rectangle 20491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4058212" y="2052918"/>
            <a:ext cx="4690252" cy="41954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sz="1500" dirty="0"/>
              <a:t>Co morbidities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sz="1500" dirty="0"/>
              <a:t>Mental illness					9%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sz="1500" dirty="0"/>
              <a:t>Chronic disability				4%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sz="1500" dirty="0"/>
              <a:t>Diabetes						1%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sz="1500" dirty="0"/>
              <a:t>Epilepsy						1%</a:t>
            </a:r>
          </a:p>
          <a:p>
            <a:pPr marL="457207" lvl="1" indent="0">
              <a:lnSpc>
                <a:spcPct val="90000"/>
              </a:lnSpc>
              <a:buNone/>
            </a:pPr>
            <a:endParaRPr lang="en-AU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dirty="0">
                <a:solidFill>
                  <a:schemeClr val="tx2">
                    <a:satMod val="200000"/>
                  </a:schemeClr>
                </a:solidFill>
              </a:rPr>
              <a:t>Burns 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2060576"/>
            <a:ext cx="3874293" cy="4195763"/>
          </a:xfrm>
        </p:spPr>
        <p:txBody>
          <a:bodyPr>
            <a:normAutofit/>
          </a:bodyPr>
          <a:lstStyle/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AU" dirty="0"/>
              <a:t>Necrosis of epidermis and underlying tissue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AU" dirty="0"/>
              <a:t>Extent dependant on length and temperature of exposure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AU" dirty="0"/>
              <a:t>Three zones of tissue injury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Zone of coagulation</a:t>
            </a:r>
          </a:p>
          <a:p>
            <a:pPr marL="996696" lvl="2" fontAlgn="auto">
              <a:spcAft>
                <a:spcPts val="0"/>
              </a:spcAft>
              <a:buFont typeface="Wingdings 2"/>
              <a:buChar char=""/>
              <a:defRPr/>
            </a:pPr>
            <a:r>
              <a:rPr lang="en-AU" dirty="0"/>
              <a:t>Irreversible tissue damage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Zone of stasis</a:t>
            </a:r>
          </a:p>
          <a:p>
            <a:pPr marL="996696" lvl="2" fontAlgn="auto">
              <a:spcAft>
                <a:spcPts val="0"/>
              </a:spcAft>
              <a:buFont typeface="Wingdings 2"/>
              <a:buChar char=""/>
              <a:defRPr/>
            </a:pPr>
            <a:r>
              <a:rPr lang="en-AU" dirty="0"/>
              <a:t>Decreased tissue perfusion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AU" dirty="0"/>
              <a:t>Zone of hyperaemia</a:t>
            </a:r>
          </a:p>
          <a:p>
            <a:pPr marL="996696" lvl="2" fontAlgn="auto">
              <a:spcAft>
                <a:spcPts val="0"/>
              </a:spcAft>
              <a:buFont typeface="Wingdings 2"/>
              <a:buChar char=""/>
              <a:defRPr/>
            </a:pPr>
            <a:r>
              <a:rPr lang="en-AU" dirty="0"/>
              <a:t>Vasodilatation secondary to inflammation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endParaRPr lang="en-AU" dirty="0"/>
          </a:p>
        </p:txBody>
      </p:sp>
      <p:pic>
        <p:nvPicPr>
          <p:cNvPr id="7" name="Content Placeholder 6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3CCD0850-C50B-E9CF-1F65-D58FF9235A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2204865"/>
            <a:ext cx="4504844" cy="3078310"/>
          </a:xfrm>
        </p:spPr>
      </p:pic>
      <p:sp>
        <p:nvSpPr>
          <p:cNvPr id="5" name="AutoShape 2" descr="Pulsenotes | Burns notes">
            <a:extLst>
              <a:ext uri="{FF2B5EF4-FFF2-40B4-BE49-F238E27FC236}">
                <a16:creationId xmlns:a16="http://schemas.microsoft.com/office/drawing/2014/main" id="{A3C32248-43C9-FB18-8741-E32E7D08A7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1556792"/>
            <a:ext cx="2024608" cy="20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8948" y="452718"/>
            <a:ext cx="3479177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900"/>
              <a:t>Burn Pathophysiology</a:t>
            </a: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71281" y="-1573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C:\WINDOWS\Desktop\100NIKON-DSCN0602_DSCN0602.JPG">
            <a:extLst>
              <a:ext uri="{FF2B5EF4-FFF2-40B4-BE49-F238E27FC236}">
                <a16:creationId xmlns:a16="http://schemas.microsoft.com/office/drawing/2014/main" id="{EF2417B6-2F5C-5B3A-C8F5-DBA3B122088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8" cstate="print"/>
          <a:srcRect l="58235" r="975"/>
          <a:stretch/>
        </p:blipFill>
        <p:spPr>
          <a:xfrm>
            <a:off x="2" y="10"/>
            <a:ext cx="3729824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58212" y="2052918"/>
            <a:ext cx="3479177" cy="419548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411480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/>
              <a:t>Systemic Changes (burns &gt;20% TBSA)</a:t>
            </a:r>
          </a:p>
          <a:p>
            <a:pPr marL="740664" lvl="1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/>
              <a:t>Vascular permeability and oedema</a:t>
            </a:r>
          </a:p>
          <a:p>
            <a:pPr marL="740664" lvl="1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/>
              <a:t>Immunosuppression</a:t>
            </a:r>
          </a:p>
          <a:p>
            <a:pPr marL="740664" lvl="1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/>
              <a:t>Hyper metabolism</a:t>
            </a:r>
          </a:p>
          <a:p>
            <a:pPr marL="1053842" lvl="2" indent="-285750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/>
              <a:t>Catecholamines</a:t>
            </a:r>
          </a:p>
          <a:p>
            <a:pPr marL="1053842" lvl="2" indent="-285750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/>
              <a:t>Cortisol</a:t>
            </a:r>
          </a:p>
          <a:p>
            <a:pPr marL="1053842" lvl="2" indent="-285750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/>
              <a:t>Gluconeogenesis/Peripheral lipolysis/Proteolysis</a:t>
            </a:r>
          </a:p>
          <a:p>
            <a:pPr marL="740664" lvl="1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/>
              <a:t>Increased gut mucosal permeability</a:t>
            </a:r>
          </a:p>
          <a:p>
            <a:pPr marL="740664" lvl="1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/>
              <a:t>Decreased renal blood flow</a:t>
            </a:r>
          </a:p>
          <a:p>
            <a:pPr marL="740664" lvl="1" defTabSz="457200" fontAlgn="auto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/>
              <a:t>Altered hemodynamic state</a:t>
            </a:r>
          </a:p>
          <a:p>
            <a:pPr marL="740664" lvl="1" defTabSz="457200" fontAlgn="auto">
              <a:lnSpc>
                <a:spcPct val="90000"/>
              </a:lnSpc>
              <a:defRPr/>
            </a:pP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dirty="0">
                <a:solidFill>
                  <a:schemeClr val="tx2">
                    <a:satMod val="200000"/>
                  </a:schemeClr>
                </a:solidFill>
              </a:rPr>
              <a:t>Burns Assessment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Depth</a:t>
            </a:r>
          </a:p>
          <a:p>
            <a:endParaRPr lang="en-AU" dirty="0"/>
          </a:p>
        </p:txBody>
      </p:sp>
      <p:pic>
        <p:nvPicPr>
          <p:cNvPr id="28675" name="Picture 2" descr="D:\Pegg 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576320"/>
            <a:ext cx="6164734" cy="401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8" name="Rectangle 30727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8948" y="452718"/>
            <a:ext cx="3479177" cy="140053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/>
              <a:t>Burns Assessment</a:t>
            </a:r>
          </a:p>
        </p:txBody>
      </p:sp>
      <p:sp>
        <p:nvSpPr>
          <p:cNvPr id="30730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71281" y="-1573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3" name="Picture 2" descr="D:\Pegg 0014"/>
          <p:cNvPicPr>
            <a:picLocks noChangeAspect="1" noChangeArrowheads="1"/>
          </p:cNvPicPr>
          <p:nvPr/>
        </p:nvPicPr>
        <p:blipFill rotWithShape="1">
          <a:blip r:embed="rId4" cstate="print"/>
          <a:srcRect l="22635" r="40247" b="1"/>
          <a:stretch/>
        </p:blipFill>
        <p:spPr bwMode="auto">
          <a:xfrm>
            <a:off x="2" y="10"/>
            <a:ext cx="3729824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  <a:noFill/>
        </p:spPr>
      </p:pic>
      <p:sp>
        <p:nvSpPr>
          <p:cNvPr id="30732" name="Rectangle 30731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4058212" y="2052918"/>
            <a:ext cx="3479177" cy="419548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Epidermal burn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Erythema, painful, no blistering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Sunburn, needs no specialist treatment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Doesn’t cause systemic response</a:t>
            </a:r>
          </a:p>
          <a:p>
            <a:pPr lvl="1"/>
            <a:endParaRPr lang="en-A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4206" y="452718"/>
            <a:ext cx="3573919" cy="140053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/>
              <a:t>Burns Assessment</a:t>
            </a:r>
          </a:p>
        </p:txBody>
      </p:sp>
      <p:pic>
        <p:nvPicPr>
          <p:cNvPr id="32772" name="Picture 2" descr="D:\Pegg 0008"/>
          <p:cNvPicPr>
            <a:picLocks noChangeAspect="1" noChangeArrowheads="1"/>
          </p:cNvPicPr>
          <p:nvPr/>
        </p:nvPicPr>
        <p:blipFill rotWithShape="1">
          <a:blip r:embed="rId4" cstate="print"/>
          <a:srcRect l="11903" r="-1" b="-1"/>
          <a:stretch/>
        </p:blipFill>
        <p:spPr bwMode="auto">
          <a:xfrm>
            <a:off x="20" y="10"/>
            <a:ext cx="3475990" cy="2623856"/>
          </a:xfrm>
          <a:prstGeom prst="rect">
            <a:avLst/>
          </a:prstGeom>
          <a:noFill/>
        </p:spPr>
      </p:pic>
      <p:pic>
        <p:nvPicPr>
          <p:cNvPr id="32771" name="Picture 2" descr="D:\Pegg 0015"/>
          <p:cNvPicPr>
            <a:picLocks noChangeAspect="1" noChangeArrowheads="1"/>
          </p:cNvPicPr>
          <p:nvPr/>
        </p:nvPicPr>
        <p:blipFill rotWithShape="1">
          <a:blip r:embed="rId5" cstate="print"/>
          <a:srcRect t="5132" r="3" b="11744"/>
          <a:stretch/>
        </p:blipFill>
        <p:spPr bwMode="auto">
          <a:xfrm>
            <a:off x="2416" y="2623866"/>
            <a:ext cx="3476011" cy="4233673"/>
          </a:xfrm>
          <a:prstGeom prst="rect">
            <a:avLst/>
          </a:prstGeom>
          <a:noFill/>
        </p:spPr>
      </p:pic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3964206" y="2052918"/>
            <a:ext cx="3573183" cy="419548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Superficial Dermal Burn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Pale pink, painful, blisters, readily blanches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Heals with minimal scar over 7-10 days</a:t>
            </a:r>
          </a:p>
          <a:p>
            <a:pPr lvl="1"/>
            <a:endParaRPr lang="en-AU" dirty="0"/>
          </a:p>
          <a:p>
            <a:pPr lvl="1"/>
            <a:endParaRPr lang="en-A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302</TotalTime>
  <Words>1501</Words>
  <Application>Microsoft Office PowerPoint</Application>
  <PresentationFormat>On-screen Show (4:3)</PresentationFormat>
  <Paragraphs>338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Century Gothic</vt:lpstr>
      <vt:lpstr>Corbel</vt:lpstr>
      <vt:lpstr>Wingdings</vt:lpstr>
      <vt:lpstr>Wingdings 2</vt:lpstr>
      <vt:lpstr>Wingdings 3</vt:lpstr>
      <vt:lpstr>Ion</vt:lpstr>
      <vt:lpstr>Burns Management</vt:lpstr>
      <vt:lpstr>Burns Incidence</vt:lpstr>
      <vt:lpstr>Burns Aetiology</vt:lpstr>
      <vt:lpstr>Burns Aetiology</vt:lpstr>
      <vt:lpstr>Burns Pathophysiology</vt:lpstr>
      <vt:lpstr>Burn Pathophysiology</vt:lpstr>
      <vt:lpstr>Burns Assessment</vt:lpstr>
      <vt:lpstr>Burns Assessment</vt:lpstr>
      <vt:lpstr>Burns Assessment</vt:lpstr>
      <vt:lpstr>Burns Assessment</vt:lpstr>
      <vt:lpstr>Burns Assessment</vt:lpstr>
      <vt:lpstr>Burns Assessment</vt:lpstr>
      <vt:lpstr>Burns Assessment</vt:lpstr>
      <vt:lpstr>Burns Management</vt:lpstr>
      <vt:lpstr>Burns Management</vt:lpstr>
      <vt:lpstr>Burns Management</vt:lpstr>
      <vt:lpstr>Burns Management</vt:lpstr>
      <vt:lpstr>Burns Management</vt:lpstr>
      <vt:lpstr>Burns Management</vt:lpstr>
      <vt:lpstr>Burns Dressings</vt:lpstr>
      <vt:lpstr>Myoglobinuria</vt:lpstr>
      <vt:lpstr>Escharotomy</vt:lpstr>
      <vt:lpstr>Escharotomy</vt:lpstr>
      <vt:lpstr>Burns Management</vt:lpstr>
      <vt:lpstr>Operative Management</vt:lpstr>
      <vt:lpstr>Operative Management</vt:lpstr>
      <vt:lpstr>Operative Management</vt:lpstr>
      <vt:lpstr>Operative Management</vt:lpstr>
      <vt:lpstr>Burns Post op</vt:lpstr>
      <vt:lpstr>Burns Post Op</vt:lpstr>
      <vt:lpstr>Burns Referral</vt:lpstr>
      <vt:lpstr>Electrical Burns</vt:lpstr>
      <vt:lpstr>Electrical Burns</vt:lpstr>
      <vt:lpstr>Chemical Burns</vt:lpstr>
      <vt:lpstr>Chemical Burns</vt:lpstr>
      <vt:lpstr>Chemical Burns </vt:lpstr>
      <vt:lpstr>Chemical Burns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Burns Management</dc:title>
  <dc:creator>Keith Towsey</dc:creator>
  <cp:lastModifiedBy>Keith Towsey</cp:lastModifiedBy>
  <cp:revision>28</cp:revision>
  <dcterms:created xsi:type="dcterms:W3CDTF">2007-09-17T09:37:38Z</dcterms:created>
  <dcterms:modified xsi:type="dcterms:W3CDTF">2023-04-26T01:53:11Z</dcterms:modified>
</cp:coreProperties>
</file>