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22"/>
  </p:notesMasterIdLst>
  <p:sldIdLst>
    <p:sldId id="256" r:id="rId2"/>
    <p:sldId id="263" r:id="rId3"/>
    <p:sldId id="257" r:id="rId4"/>
    <p:sldId id="265" r:id="rId5"/>
    <p:sldId id="262" r:id="rId6"/>
    <p:sldId id="264" r:id="rId7"/>
    <p:sldId id="270" r:id="rId8"/>
    <p:sldId id="275" r:id="rId9"/>
    <p:sldId id="267" r:id="rId10"/>
    <p:sldId id="271" r:id="rId11"/>
    <p:sldId id="272" r:id="rId12"/>
    <p:sldId id="273" r:id="rId13"/>
    <p:sldId id="258" r:id="rId14"/>
    <p:sldId id="261" r:id="rId15"/>
    <p:sldId id="259" r:id="rId16"/>
    <p:sldId id="274" r:id="rId17"/>
    <p:sldId id="276" r:id="rId18"/>
    <p:sldId id="277" r:id="rId19"/>
    <p:sldId id="278" r:id="rId20"/>
    <p:sldId id="26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B94653-0734-8B42-8809-4A48693B8D6A}" v="17" dt="2023-04-27T09:06:07.0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5840"/>
  </p:normalViewPr>
  <p:slideViewPr>
    <p:cSldViewPr snapToGrid="0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62B8B-8C9F-D846-9A8D-B3C91FEF4302}" type="datetimeFigureOut">
              <a:rPr lang="en-US" smtClean="0"/>
              <a:t>4/26/23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0E6ED-46C6-6842-B1B6-A9299689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60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0E6ED-46C6-6842-B1B6-A929968956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19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0E6ED-46C6-6842-B1B6-A929968956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3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4/26/23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4/26/23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4/26/23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4/26/23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4/26/23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4/26/23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4/26/23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E3432-AB4B-DD8B-03F0-0CA358DFA2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Local </a:t>
            </a:r>
            <a:r>
              <a:rPr lang="en-US" dirty="0" err="1"/>
              <a:t>anaesthetics</a:t>
            </a:r>
            <a:br>
              <a:rPr lang="en-US" dirty="0"/>
            </a:br>
            <a:r>
              <a:rPr lang="en-US" sz="2400" dirty="0"/>
              <a:t>for general surgeons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8700D-7371-4BCE-ED1F-AC1E8EC489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Dr Aimee Parker</a:t>
            </a:r>
          </a:p>
          <a:p>
            <a:r>
              <a:rPr lang="en-US" dirty="0" err="1"/>
              <a:t>Anaesthetist</a:t>
            </a:r>
            <a:endParaRPr lang="en-US" dirty="0"/>
          </a:p>
          <a:p>
            <a:r>
              <a:rPr lang="en-US" dirty="0"/>
              <a:t>BSc, MBChB, FANZCA</a:t>
            </a:r>
          </a:p>
        </p:txBody>
      </p:sp>
    </p:spTree>
    <p:extLst>
      <p:ext uri="{BB962C8B-B14F-4D97-AF65-F5344CB8AC3E}">
        <p14:creationId xmlns:p14="http://schemas.microsoft.com/office/powerpoint/2010/main" val="112900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212D00-E3AA-EC5B-3D42-E8FFBE747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effects of Local </a:t>
            </a:r>
            <a:r>
              <a:rPr lang="en-US" dirty="0" err="1"/>
              <a:t>anaesthetics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A79A9D-FA7B-A124-5A82-6DBA027E0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Systemic </a:t>
            </a:r>
          </a:p>
          <a:p>
            <a:pPr lvl="1"/>
            <a:r>
              <a:rPr lang="en-US" dirty="0"/>
              <a:t>Related to peak plasma concentration</a:t>
            </a:r>
          </a:p>
          <a:p>
            <a:r>
              <a:rPr lang="en-US" dirty="0"/>
              <a:t>Hypersensitivity</a:t>
            </a:r>
          </a:p>
          <a:p>
            <a:pPr lvl="1"/>
            <a:r>
              <a:rPr lang="en-US" dirty="0"/>
              <a:t>Para-aminobenzoic acid (metabolite of ester LAs)</a:t>
            </a:r>
          </a:p>
          <a:p>
            <a:pPr lvl="1"/>
            <a:r>
              <a:rPr lang="en-US" dirty="0"/>
              <a:t>Methyl paraben</a:t>
            </a:r>
          </a:p>
          <a:p>
            <a:r>
              <a:rPr lang="en-US" dirty="0"/>
              <a:t>Direct neurotoxicity</a:t>
            </a:r>
          </a:p>
          <a:p>
            <a:pPr lvl="1"/>
            <a:r>
              <a:rPr lang="en-US" dirty="0"/>
              <a:t>Intraneural injection</a:t>
            </a:r>
          </a:p>
          <a:p>
            <a:pPr lvl="1"/>
            <a:r>
              <a:rPr lang="en-US" dirty="0"/>
              <a:t>Pressure effects with subsequent </a:t>
            </a:r>
            <a:r>
              <a:rPr lang="en-US" dirty="0" err="1"/>
              <a:t>ischaemia</a:t>
            </a:r>
            <a:endParaRPr lang="en-US" dirty="0"/>
          </a:p>
          <a:p>
            <a:r>
              <a:rPr lang="en-US" dirty="0"/>
              <a:t>Drug specific effects</a:t>
            </a:r>
          </a:p>
          <a:p>
            <a:r>
              <a:rPr lang="en-US" dirty="0"/>
              <a:t>Incorrect preparation</a:t>
            </a:r>
          </a:p>
        </p:txBody>
      </p:sp>
    </p:spTree>
    <p:extLst>
      <p:ext uri="{BB962C8B-B14F-4D97-AF65-F5344CB8AC3E}">
        <p14:creationId xmlns:p14="http://schemas.microsoft.com/office/powerpoint/2010/main" val="2759508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CBF48-76E6-0439-82A4-5F7D21FD8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“I’m allergic to local </a:t>
            </a:r>
            <a:r>
              <a:rPr lang="en-US" dirty="0" err="1"/>
              <a:t>anaesthetics</a:t>
            </a:r>
            <a:r>
              <a:rPr lang="en-US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BDC35-FC4A-EB6F-72A2-640D7A6F1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True allergy to local </a:t>
            </a:r>
            <a:r>
              <a:rPr lang="en-US" dirty="0" err="1"/>
              <a:t>anaesthetics</a:t>
            </a:r>
            <a:r>
              <a:rPr lang="en-US" dirty="0"/>
              <a:t> is rare</a:t>
            </a:r>
          </a:p>
          <a:p>
            <a:r>
              <a:rPr lang="en-US" dirty="0"/>
              <a:t>More common with esters</a:t>
            </a:r>
          </a:p>
          <a:p>
            <a:r>
              <a:rPr lang="en-US" dirty="0"/>
              <a:t>History is important</a:t>
            </a:r>
          </a:p>
          <a:p>
            <a:pPr lvl="1"/>
            <a:r>
              <a:rPr lang="en-US" dirty="0"/>
              <a:t>What were the symptoms?</a:t>
            </a:r>
          </a:p>
          <a:p>
            <a:pPr lvl="2"/>
            <a:r>
              <a:rPr lang="en-US" dirty="0"/>
              <a:t>Rapid onset of tachycardia/palpitations/anxiety/vasovagal without other signs of immediate allergic reaction – unlikely to be allergic reaction so continue as normal</a:t>
            </a:r>
          </a:p>
          <a:p>
            <a:pPr lvl="2"/>
            <a:r>
              <a:rPr lang="en-US" dirty="0"/>
              <a:t>Rapid onset of itch/</a:t>
            </a:r>
            <a:r>
              <a:rPr lang="en-US" dirty="0" err="1"/>
              <a:t>urticuria</a:t>
            </a:r>
            <a:r>
              <a:rPr lang="en-US" dirty="0"/>
              <a:t>/angioedema/bronchospasm/hypotension/tissues not contiguous with site of injection – possibly </a:t>
            </a:r>
            <a:r>
              <a:rPr lang="en-US" dirty="0" err="1"/>
              <a:t>IgE</a:t>
            </a:r>
            <a:r>
              <a:rPr lang="en-US" dirty="0"/>
              <a:t> mediated; defer if non urgent</a:t>
            </a:r>
          </a:p>
          <a:p>
            <a:pPr lvl="2"/>
            <a:r>
              <a:rPr lang="en-US" dirty="0"/>
              <a:t>Delayed onset (3-72hr) dermatitis/swelling/mucosal inflammation – possible cell mediated – defer if non urgent</a:t>
            </a:r>
          </a:p>
          <a:p>
            <a:r>
              <a:rPr lang="en-US" dirty="0"/>
              <a:t>Refer to allergy specialist if non urgent surgery</a:t>
            </a:r>
          </a:p>
          <a:p>
            <a:r>
              <a:rPr lang="en-US" dirty="0"/>
              <a:t>If urgent, chose an LA from a different class or avoid completely</a:t>
            </a:r>
          </a:p>
        </p:txBody>
      </p:sp>
    </p:spTree>
    <p:extLst>
      <p:ext uri="{BB962C8B-B14F-4D97-AF65-F5344CB8AC3E}">
        <p14:creationId xmlns:p14="http://schemas.microsoft.com/office/powerpoint/2010/main" val="2548426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D1D08-35A1-98DE-B3CA-9945C7551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/>
              <a:t>Local anaesthetic Toxicity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A7AE9-B17D-3355-B534-1043F237C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244" y="2638044"/>
            <a:ext cx="3063765" cy="3263206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en-US" dirty="0"/>
              <a:t>Relates to peak plasma concentration</a:t>
            </a:r>
          </a:p>
          <a:p>
            <a:r>
              <a:rPr lang="en-US" dirty="0"/>
              <a:t>Central nervous system signs before cardiac (usually)</a:t>
            </a:r>
          </a:p>
          <a:p>
            <a:r>
              <a:rPr lang="en-US" dirty="0"/>
              <a:t>Bupivacaine is the most toxic</a:t>
            </a:r>
          </a:p>
          <a:p>
            <a:pPr lvl="1"/>
            <a:r>
              <a:rPr lang="en-US" dirty="0"/>
              <a:t>High affinity for cardiac receptors</a:t>
            </a:r>
          </a:p>
          <a:p>
            <a:r>
              <a:rPr lang="en-US" dirty="0"/>
              <a:t>Patient factors contribute</a:t>
            </a:r>
          </a:p>
          <a:p>
            <a:pPr lvl="1"/>
            <a:r>
              <a:rPr lang="en-US" dirty="0"/>
              <a:t>Extremes of age, pregnancy</a:t>
            </a:r>
          </a:p>
          <a:p>
            <a:pPr lvl="1"/>
            <a:r>
              <a:rPr lang="en-US" dirty="0" err="1"/>
              <a:t>Comorbidites</a:t>
            </a:r>
            <a:endParaRPr lang="en-US" dirty="0"/>
          </a:p>
          <a:p>
            <a:r>
              <a:rPr lang="en-US" dirty="0"/>
              <a:t>Administration factors</a:t>
            </a:r>
          </a:p>
          <a:p>
            <a:pPr lvl="1"/>
            <a:r>
              <a:rPr lang="en-US" dirty="0"/>
              <a:t>More likely to have elevated peak plasma levels when injected into more vascular areas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15FC82-3453-4CBE-8895-4CCFF3395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FD847B-65C0-4027-8DFC-70CB4245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text, knife, weapon&#10;&#10;Description automatically generated">
            <a:extLst>
              <a:ext uri="{FF2B5EF4-FFF2-40B4-BE49-F238E27FC236}">
                <a16:creationId xmlns:a16="http://schemas.microsoft.com/office/drawing/2014/main" id="{2AF5C568-B9F8-E839-C8D3-64877D27E9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30738" y="1293275"/>
            <a:ext cx="5612319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22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6AD2A2-171A-053D-3EEB-8B845F5B6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600"/>
              <a:t>Emergency Management of LAST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9271E7-C6A2-2A40-8419-A725F5EA7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3244" y="2638044"/>
            <a:ext cx="4492932" cy="326320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/>
              <a:t>Use a cognitive aid to prevent task overload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Stop injection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Call for help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Arrange for cardiac bypass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Manage airway with 100% oxygen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Suppress seizures  with midazolam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Manage arrhythmias and provide cardiovascular </a:t>
            </a:r>
            <a:r>
              <a:rPr lang="en-US" dirty="0" err="1"/>
              <a:t>suppot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Administer lipid rescue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9672768-C87D-3053-7E6E-CC3B3D9B61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50234" y="1293275"/>
            <a:ext cx="3027422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14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1FE5F-A952-7600-B8D0-5C87A15BE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/>
              <a:t>Intralipid 20%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3CAAA-C595-5D54-DB7F-1562E68AA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3244" y="2638044"/>
            <a:ext cx="4492932" cy="3263206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/>
          </a:p>
          <a:p>
            <a:r>
              <a:rPr lang="en-US" dirty="0"/>
              <a:t>20% lipid emulsion</a:t>
            </a:r>
          </a:p>
          <a:p>
            <a:r>
              <a:rPr lang="en-US" dirty="0"/>
              <a:t>Bolus and subsequent infusion</a:t>
            </a:r>
          </a:p>
          <a:p>
            <a:r>
              <a:rPr lang="en-US" dirty="0"/>
              <a:t>Bolus may be repeated</a:t>
            </a:r>
          </a:p>
          <a:p>
            <a:r>
              <a:rPr lang="en-US" dirty="0"/>
              <a:t>“lipid sink” hypothesis</a:t>
            </a:r>
          </a:p>
          <a:p>
            <a:r>
              <a:rPr lang="en-US" dirty="0"/>
              <a:t>Watch for pancreatitis later</a:t>
            </a:r>
          </a:p>
          <a:p>
            <a:r>
              <a:rPr lang="en-US" b="1" dirty="0"/>
              <a:t>Never use propofol as a substitute!!!!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3C4608C-0CEC-E496-3211-7BC73629F4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94540" y="1293275"/>
            <a:ext cx="2738810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26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A89285-A911-AED0-CEFF-B0D8D703E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400" dirty="0"/>
              <a:t>Evidence-based local </a:t>
            </a:r>
            <a:r>
              <a:rPr lang="en-US" sz="2400" dirty="0" err="1"/>
              <a:t>anaesthesia</a:t>
            </a:r>
            <a:endParaRPr lang="en-US" sz="2400" dirty="0"/>
          </a:p>
        </p:txBody>
      </p:sp>
      <p:pic>
        <p:nvPicPr>
          <p:cNvPr id="6" name="Content Placeholder 5" descr="A picture containing text, invertebrate, coelenterate, hydrozoan&#10;&#10;Description automatically generated">
            <a:extLst>
              <a:ext uri="{FF2B5EF4-FFF2-40B4-BE49-F238E27FC236}">
                <a16:creationId xmlns:a16="http://schemas.microsoft.com/office/drawing/2014/main" id="{1C4C3707-2934-6133-F2ED-A704BFF6C8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9149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319DB8-5E04-CEE0-166C-82F68AB8B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5496" y="2640692"/>
            <a:ext cx="5925310" cy="325525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dirty="0"/>
              <a:t>Collaboration between ANZCA + FPM</a:t>
            </a:r>
          </a:p>
          <a:p>
            <a:r>
              <a:rPr lang="en-US" dirty="0"/>
              <a:t>Endorsed by RACS</a:t>
            </a:r>
          </a:p>
          <a:p>
            <a:r>
              <a:rPr lang="en-US" dirty="0"/>
              <a:t>Most recent version published in 2020</a:t>
            </a:r>
          </a:p>
          <a:p>
            <a:pPr lvl="1"/>
            <a:r>
              <a:rPr lang="en-US" dirty="0"/>
              <a:t>Review of available literature 2014 - 2019</a:t>
            </a:r>
          </a:p>
          <a:p>
            <a:r>
              <a:rPr lang="en-US" dirty="0"/>
              <a:t>Assesses quality of evidence for a variety of analgesic modalities and determine whether previous recommendations remain accurate</a:t>
            </a:r>
          </a:p>
          <a:p>
            <a:r>
              <a:rPr lang="en-US" dirty="0"/>
              <a:t>LAs an integral part of multimodal analgesic regimens</a:t>
            </a:r>
          </a:p>
          <a:p>
            <a:pPr lvl="1"/>
            <a:r>
              <a:rPr lang="en-US" dirty="0"/>
              <a:t>Good evidence for efficacy</a:t>
            </a:r>
          </a:p>
          <a:p>
            <a:r>
              <a:rPr lang="en-US" dirty="0"/>
              <a:t>More than 1300 pages!</a:t>
            </a:r>
          </a:p>
        </p:txBody>
      </p:sp>
    </p:spTree>
    <p:extLst>
      <p:ext uri="{BB962C8B-B14F-4D97-AF65-F5344CB8AC3E}">
        <p14:creationId xmlns:p14="http://schemas.microsoft.com/office/powerpoint/2010/main" val="2249531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626F1-C1D0-8230-DB91-6BDEE236B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Perioperative IV Lignocaine infusions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223B98-DD14-0E8F-A337-1550EFE161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1.5mg/kg on induction of </a:t>
            </a:r>
            <a:r>
              <a:rPr lang="en-US" dirty="0" err="1"/>
              <a:t>anaesthesia</a:t>
            </a:r>
            <a:endParaRPr lang="en-US" dirty="0"/>
          </a:p>
          <a:p>
            <a:r>
              <a:rPr lang="en-US" dirty="0"/>
              <a:t>1mg/kg/</a:t>
            </a:r>
            <a:r>
              <a:rPr lang="en-US" dirty="0" err="1"/>
              <a:t>hr</a:t>
            </a:r>
            <a:r>
              <a:rPr lang="en-US" dirty="0"/>
              <a:t> thereafter</a:t>
            </a:r>
          </a:p>
          <a:p>
            <a:r>
              <a:rPr lang="en-US" dirty="0"/>
              <a:t>Potential to continue postoperatively</a:t>
            </a:r>
          </a:p>
          <a:p>
            <a:r>
              <a:rPr lang="en-US" dirty="0"/>
              <a:t>Reported efficacy for:</a:t>
            </a:r>
          </a:p>
          <a:p>
            <a:pPr lvl="1"/>
            <a:r>
              <a:rPr lang="en-US" dirty="0"/>
              <a:t>Breast surgery – reduced chronic post surgical pain</a:t>
            </a:r>
          </a:p>
          <a:p>
            <a:pPr lvl="1"/>
            <a:r>
              <a:rPr lang="en-US" dirty="0"/>
              <a:t>General reduced pain and opioid requirement</a:t>
            </a:r>
          </a:p>
          <a:p>
            <a:pPr lvl="1"/>
            <a:r>
              <a:rPr lang="en-US" dirty="0"/>
              <a:t>Preventative analgesia</a:t>
            </a:r>
          </a:p>
          <a:p>
            <a:pPr lvl="1"/>
            <a:r>
              <a:rPr lang="en-US" dirty="0"/>
              <a:t>Chronic neuropathic pain</a:t>
            </a:r>
          </a:p>
          <a:p>
            <a:pPr lvl="1"/>
            <a:r>
              <a:rPr lang="en-US" dirty="0" err="1"/>
              <a:t>Paediatric</a:t>
            </a:r>
            <a:r>
              <a:rPr lang="en-US" dirty="0"/>
              <a:t> surgery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A066C6-EB06-4F97-C442-5386E92911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Considered controversial amongst </a:t>
            </a:r>
            <a:r>
              <a:rPr lang="en-US" dirty="0" err="1"/>
              <a:t>anaesthetists</a:t>
            </a:r>
            <a:endParaRPr lang="en-US" dirty="0"/>
          </a:p>
          <a:p>
            <a:pPr lvl="1"/>
            <a:r>
              <a:rPr lang="en-US" dirty="0"/>
              <a:t>Dispute re: mechanism – does not appear to be mediated by sodium channels</a:t>
            </a:r>
          </a:p>
          <a:p>
            <a:pPr lvl="1"/>
            <a:r>
              <a:rPr lang="en-US" dirty="0"/>
              <a:t>Concern re: LAST</a:t>
            </a:r>
          </a:p>
          <a:p>
            <a:pPr lvl="1"/>
            <a:r>
              <a:rPr lang="en-US" dirty="0"/>
              <a:t>Evidence lacking for universal adoption</a:t>
            </a:r>
          </a:p>
          <a:p>
            <a:pPr lvl="1"/>
            <a:r>
              <a:rPr lang="en-US" dirty="0"/>
              <a:t>No protocol in this hospital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An area of ongoing research….</a:t>
            </a:r>
          </a:p>
        </p:txBody>
      </p:sp>
    </p:spTree>
    <p:extLst>
      <p:ext uri="{BB962C8B-B14F-4D97-AF65-F5344CB8AC3E}">
        <p14:creationId xmlns:p14="http://schemas.microsoft.com/office/powerpoint/2010/main" val="2829279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06091-C9DB-550B-DFC5-328AB71F6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</a:t>
            </a:r>
            <a:r>
              <a:rPr lang="en-US" dirty="0" err="1"/>
              <a:t>Anaesthesia</a:t>
            </a:r>
            <a:r>
              <a:rPr lang="en-US" dirty="0"/>
              <a:t> in Laparoscopic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9A100-067D-28FF-07EF-47B794BFF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Ambulatory and short-stay surgery</a:t>
            </a:r>
          </a:p>
          <a:p>
            <a:pPr lvl="1"/>
            <a:r>
              <a:rPr lang="en-US" dirty="0"/>
              <a:t>Wound infiltration and intraperitoneal instillation for lap cholecystectomy has good analgesic efficacy, especially when combined and prior to trocar insertion and commencement of pneumoperitoneum (level 1 S)</a:t>
            </a:r>
          </a:p>
          <a:p>
            <a:pPr lvl="1"/>
            <a:r>
              <a:rPr lang="en-US" dirty="0"/>
              <a:t>Same true for lap gastric surgery (level 1 N)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27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05144-B584-E2AE-E561-9CDE74582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</a:t>
            </a:r>
            <a:r>
              <a:rPr lang="en-US" dirty="0" err="1"/>
              <a:t>Anaesthesia</a:t>
            </a:r>
            <a:r>
              <a:rPr lang="en-US" dirty="0"/>
              <a:t> in Laparotomy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1208F-55E6-9023-85F7-93D2D57B4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the literature focuses on the debate between RSC vs epidurals</a:t>
            </a:r>
          </a:p>
          <a:p>
            <a:r>
              <a:rPr lang="en-US" dirty="0"/>
              <a:t>Case by case approach is best</a:t>
            </a:r>
          </a:p>
          <a:p>
            <a:r>
              <a:rPr lang="en-US" dirty="0"/>
              <a:t>Evidence is clear that either can be beneficial as part of a multimodal analgesic strategy</a:t>
            </a:r>
          </a:p>
        </p:txBody>
      </p:sp>
    </p:spTree>
    <p:extLst>
      <p:ext uri="{BB962C8B-B14F-4D97-AF65-F5344CB8AC3E}">
        <p14:creationId xmlns:p14="http://schemas.microsoft.com/office/powerpoint/2010/main" val="4177708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74F49-FCDC-0748-B836-1AC1A58A7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2224C-3FE4-2DAC-C59B-7137DB7D8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Mastectomy</a:t>
            </a:r>
          </a:p>
          <a:p>
            <a:pPr lvl="1"/>
            <a:r>
              <a:rPr lang="en-US" dirty="0"/>
              <a:t>Paravertebral block (level 1S) and local infiltration (level 1N) reduce the progression of acute to chronic pain </a:t>
            </a:r>
          </a:p>
        </p:txBody>
      </p:sp>
    </p:spTree>
    <p:extLst>
      <p:ext uri="{BB962C8B-B14F-4D97-AF65-F5344CB8AC3E}">
        <p14:creationId xmlns:p14="http://schemas.microsoft.com/office/powerpoint/2010/main" val="24848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B1934-4F6D-9E77-3D1A-40E7F9AA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Surgical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BBF31-6FD5-DDDB-EA12-AFEB95C17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Classification of local </a:t>
            </a:r>
            <a:r>
              <a:rPr lang="en-US" dirty="0" err="1"/>
              <a:t>anaesthetics</a:t>
            </a:r>
            <a:endParaRPr lang="en-US" dirty="0"/>
          </a:p>
          <a:p>
            <a:r>
              <a:rPr lang="en-US" dirty="0"/>
              <a:t>Mechanism of action</a:t>
            </a:r>
          </a:p>
          <a:p>
            <a:r>
              <a:rPr lang="en-US" dirty="0"/>
              <a:t>Side effects and management</a:t>
            </a:r>
          </a:p>
          <a:p>
            <a:r>
              <a:rPr lang="en-US" dirty="0"/>
              <a:t>Local </a:t>
            </a:r>
            <a:r>
              <a:rPr lang="en-US" dirty="0" err="1"/>
              <a:t>anaesthetics</a:t>
            </a:r>
            <a:r>
              <a:rPr lang="en-US" dirty="0"/>
              <a:t> as intravenous infusions for perioperative pain management</a:t>
            </a:r>
          </a:p>
          <a:p>
            <a:r>
              <a:rPr lang="en-US" dirty="0"/>
              <a:t>Local </a:t>
            </a:r>
            <a:r>
              <a:rPr lang="en-US" dirty="0" err="1"/>
              <a:t>anaesthetics</a:t>
            </a:r>
            <a:r>
              <a:rPr lang="en-US" dirty="0"/>
              <a:t> in laparoscopic surgery and laparotomy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31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F908F-185B-AEFB-488B-C5124722C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Future….</a:t>
            </a:r>
          </a:p>
        </p:txBody>
      </p:sp>
      <p:pic>
        <p:nvPicPr>
          <p:cNvPr id="6" name="Content Placeholder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B8EC3CA-B492-2075-B1C3-3CA11E559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0398" y="804863"/>
            <a:ext cx="4407205" cy="52482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40449-D351-3B71-B568-5FCA34EC4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0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BA122-6AFF-CC08-0120-A146D7AAF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</p:spPr>
        <p:txBody>
          <a:bodyPr>
            <a:normAutofit/>
          </a:bodyPr>
          <a:lstStyle/>
          <a:p>
            <a:r>
              <a:rPr lang="en-US" dirty="0"/>
              <a:t>Structure activity relationships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6D221AF-DD3F-573A-7C31-7B3C6DA7C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4492932" cy="3263206"/>
          </a:xfrm>
        </p:spPr>
        <p:txBody>
          <a:bodyPr anchor="ctr">
            <a:normAutofit fontScale="92500" lnSpcReduction="20000"/>
          </a:bodyPr>
          <a:lstStyle/>
          <a:p>
            <a:r>
              <a:rPr lang="en-US" dirty="0"/>
              <a:t>Same basic structure</a:t>
            </a:r>
          </a:p>
          <a:p>
            <a:pPr lvl="1"/>
            <a:r>
              <a:rPr lang="en-US" dirty="0"/>
              <a:t>Lipophilic end</a:t>
            </a:r>
          </a:p>
          <a:p>
            <a:pPr lvl="1"/>
            <a:r>
              <a:rPr lang="en-US" dirty="0"/>
              <a:t>Hydrophilic end </a:t>
            </a:r>
          </a:p>
          <a:p>
            <a:pPr lvl="1"/>
            <a:r>
              <a:rPr lang="en-US" dirty="0"/>
              <a:t>Intermediate chain</a:t>
            </a:r>
          </a:p>
          <a:p>
            <a:r>
              <a:rPr lang="en-US" dirty="0"/>
              <a:t>Classified as </a:t>
            </a:r>
            <a:r>
              <a:rPr lang="en-US" b="1" dirty="0"/>
              <a:t>ester</a:t>
            </a:r>
            <a:r>
              <a:rPr lang="en-US" dirty="0"/>
              <a:t> or </a:t>
            </a:r>
            <a:r>
              <a:rPr lang="en-US" b="1" dirty="0"/>
              <a:t>amide</a:t>
            </a:r>
            <a:r>
              <a:rPr lang="en-US" dirty="0"/>
              <a:t> depending on linkage between aromatic group and intermediate chain</a:t>
            </a:r>
          </a:p>
          <a:p>
            <a:r>
              <a:rPr lang="en-US" dirty="0"/>
              <a:t>R groups determine the pharmacokinetic and pharmacodynamic properties of each individual LA</a:t>
            </a:r>
          </a:p>
          <a:p>
            <a:r>
              <a:rPr lang="en-US" dirty="0"/>
              <a:t>Isomerism important for toxicity</a:t>
            </a:r>
          </a:p>
          <a:p>
            <a:pPr marL="228600" lvl="1" indent="0">
              <a:buNone/>
            </a:pP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E9A638D-578B-0E11-63B2-B7DBF2897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789" y="1645582"/>
            <a:ext cx="4782312" cy="357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1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ACD16-5C2F-B299-5A54-AFB7CFE5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</a:t>
            </a:r>
            <a:r>
              <a:rPr lang="en-US" dirty="0" err="1"/>
              <a:t>anaesthetic</a:t>
            </a:r>
            <a:r>
              <a:rPr lang="en-US" dirty="0"/>
              <a:t> Solutions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6989094-BDF6-C2DF-2CCD-766C7A2AF9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All are weak bases existing in ionized and unionized forms</a:t>
            </a:r>
          </a:p>
          <a:p>
            <a:pPr lvl="1"/>
            <a:r>
              <a:rPr lang="en-US" b="1" dirty="0"/>
              <a:t>Both forms required for activity </a:t>
            </a:r>
          </a:p>
          <a:p>
            <a:r>
              <a:rPr lang="en-US" dirty="0"/>
              <a:t>At pH7.4:</a:t>
            </a:r>
          </a:p>
          <a:p>
            <a:pPr lvl="2"/>
            <a:r>
              <a:rPr lang="en-US" dirty="0"/>
              <a:t>[LA+] &gt; [LA]</a:t>
            </a:r>
          </a:p>
          <a:p>
            <a:pPr lvl="2"/>
            <a:r>
              <a:rPr lang="en-US" dirty="0"/>
              <a:t>The </a:t>
            </a:r>
            <a:r>
              <a:rPr lang="en-US" dirty="0" err="1"/>
              <a:t>pKA</a:t>
            </a:r>
            <a:r>
              <a:rPr lang="en-US" dirty="0"/>
              <a:t> of each drug determines the relative proportions of each form</a:t>
            </a:r>
          </a:p>
          <a:p>
            <a:r>
              <a:rPr lang="en-US" dirty="0"/>
              <a:t>Prepared in slightly acidic solution to </a:t>
            </a:r>
            <a:r>
              <a:rPr lang="en-US" dirty="0" err="1"/>
              <a:t>favour</a:t>
            </a:r>
            <a:r>
              <a:rPr lang="en-US" dirty="0"/>
              <a:t> water </a:t>
            </a:r>
            <a:r>
              <a:rPr lang="en-US" dirty="0" err="1"/>
              <a:t>soluable</a:t>
            </a:r>
            <a:r>
              <a:rPr lang="en-US" dirty="0"/>
              <a:t> ionized form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E53EC1C-E44D-7D91-7605-76A9C5DC9F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pH = </a:t>
            </a:r>
            <a:r>
              <a:rPr lang="en-US" sz="2400" b="1" dirty="0" err="1"/>
              <a:t>pKa</a:t>
            </a:r>
            <a:r>
              <a:rPr lang="en-US" sz="2400" b="1" dirty="0"/>
              <a:t> + log[LA</a:t>
            </a:r>
            <a:r>
              <a:rPr lang="en-US" sz="2400" b="1" baseline="30000" dirty="0"/>
              <a:t>+</a:t>
            </a:r>
            <a:r>
              <a:rPr lang="en-US" sz="2400" b="1" dirty="0"/>
              <a:t>]/[LA]</a:t>
            </a:r>
            <a:endParaRPr lang="en-US" sz="2400" b="1" baseline="30000" dirty="0"/>
          </a:p>
        </p:txBody>
      </p:sp>
    </p:spTree>
    <p:extLst>
      <p:ext uri="{BB962C8B-B14F-4D97-AF65-F5344CB8AC3E}">
        <p14:creationId xmlns:p14="http://schemas.microsoft.com/office/powerpoint/2010/main" val="144841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25C1-161F-2B0C-ED68-B6249951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/>
              <a:t>Mechanism of action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2679F-DD7B-2391-FA52-B56327A41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3244" y="2638044"/>
            <a:ext cx="4492932" cy="326320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LA injected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pKa</a:t>
            </a:r>
            <a:r>
              <a:rPr lang="en-US" dirty="0"/>
              <a:t> determines proportion present as unionized molecules at pH 7.4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Unionised</a:t>
            </a:r>
            <a:r>
              <a:rPr lang="en-US" dirty="0"/>
              <a:t> molecules diffuse through axonal membrane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Acidic intracellular environment </a:t>
            </a:r>
            <a:r>
              <a:rPr lang="en-US" dirty="0" err="1"/>
              <a:t>favours</a:t>
            </a:r>
            <a:r>
              <a:rPr lang="en-US" dirty="0"/>
              <a:t> ionization of molecules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Ionised</a:t>
            </a:r>
            <a:r>
              <a:rPr lang="en-US" dirty="0"/>
              <a:t> molecules binds to inside of the voltage gated sodium channel when open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Channel stabilized in ”inactive” state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B42FE876-34CE-D5B2-36DD-FBD1CEA22D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91665" y="1293275"/>
            <a:ext cx="4344560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58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EAFB-295D-E641-4ACE-109473340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830" y="292030"/>
            <a:ext cx="7729728" cy="1188720"/>
          </a:xfrm>
        </p:spPr>
        <p:txBody>
          <a:bodyPr/>
          <a:lstStyle/>
          <a:p>
            <a:r>
              <a:rPr lang="en-US" dirty="0"/>
              <a:t>Comparison of commonly used local </a:t>
            </a:r>
            <a:r>
              <a:rPr lang="en-US" dirty="0" err="1"/>
              <a:t>anaesthetics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4F7C553-2FB8-53D5-F9A8-5740B089A9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716403"/>
              </p:ext>
            </p:extLst>
          </p:nvPr>
        </p:nvGraphicFramePr>
        <p:xfrm>
          <a:off x="777766" y="1723696"/>
          <a:ext cx="10930760" cy="44600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55531">
                  <a:extLst>
                    <a:ext uri="{9D8B030D-6E8A-4147-A177-3AD203B41FA5}">
                      <a16:colId xmlns:a16="http://schemas.microsoft.com/office/drawing/2014/main" val="2288627943"/>
                    </a:ext>
                  </a:extLst>
                </a:gridCol>
                <a:gridCol w="1177159">
                  <a:extLst>
                    <a:ext uri="{9D8B030D-6E8A-4147-A177-3AD203B41FA5}">
                      <a16:colId xmlns:a16="http://schemas.microsoft.com/office/drawing/2014/main" val="1139306226"/>
                    </a:ext>
                  </a:extLst>
                </a:gridCol>
                <a:gridCol w="1366345">
                  <a:extLst>
                    <a:ext uri="{9D8B030D-6E8A-4147-A177-3AD203B41FA5}">
                      <a16:colId xmlns:a16="http://schemas.microsoft.com/office/drawing/2014/main" val="2974952431"/>
                    </a:ext>
                  </a:extLst>
                </a:gridCol>
                <a:gridCol w="1366345">
                  <a:extLst>
                    <a:ext uri="{9D8B030D-6E8A-4147-A177-3AD203B41FA5}">
                      <a16:colId xmlns:a16="http://schemas.microsoft.com/office/drawing/2014/main" val="340542288"/>
                    </a:ext>
                  </a:extLst>
                </a:gridCol>
                <a:gridCol w="1366345">
                  <a:extLst>
                    <a:ext uri="{9D8B030D-6E8A-4147-A177-3AD203B41FA5}">
                      <a16:colId xmlns:a16="http://schemas.microsoft.com/office/drawing/2014/main" val="76016108"/>
                    </a:ext>
                  </a:extLst>
                </a:gridCol>
                <a:gridCol w="1366345">
                  <a:extLst>
                    <a:ext uri="{9D8B030D-6E8A-4147-A177-3AD203B41FA5}">
                      <a16:colId xmlns:a16="http://schemas.microsoft.com/office/drawing/2014/main" val="3615004611"/>
                    </a:ext>
                  </a:extLst>
                </a:gridCol>
                <a:gridCol w="1366345">
                  <a:extLst>
                    <a:ext uri="{9D8B030D-6E8A-4147-A177-3AD203B41FA5}">
                      <a16:colId xmlns:a16="http://schemas.microsoft.com/office/drawing/2014/main" val="2703901313"/>
                    </a:ext>
                  </a:extLst>
                </a:gridCol>
                <a:gridCol w="1366345">
                  <a:extLst>
                    <a:ext uri="{9D8B030D-6E8A-4147-A177-3AD203B41FA5}">
                      <a16:colId xmlns:a16="http://schemas.microsoft.com/office/drawing/2014/main" val="1721789409"/>
                    </a:ext>
                  </a:extLst>
                </a:gridCol>
              </a:tblGrid>
              <a:tr h="5544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Classification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Potency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Onset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Duration</a:t>
                      </a:r>
                    </a:p>
                    <a:p>
                      <a:pPr algn="ctr"/>
                      <a:r>
                        <a:rPr lang="en-US" sz="1600" dirty="0"/>
                        <a:t>(min)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pKa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% unionized at pH7.4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Lipid solubility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Protein binding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961164"/>
                  </a:ext>
                </a:extLst>
              </a:tr>
              <a:tr h="554421">
                <a:tc>
                  <a:txBody>
                    <a:bodyPr/>
                    <a:lstStyle/>
                    <a:p>
                      <a:r>
                        <a:rPr lang="en-US" sz="1600" b="1" dirty="0"/>
                        <a:t>Amides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882500"/>
                  </a:ext>
                </a:extLst>
              </a:tr>
              <a:tr h="554421">
                <a:tc>
                  <a:txBody>
                    <a:bodyPr/>
                    <a:lstStyle/>
                    <a:p>
                      <a:r>
                        <a:rPr lang="en-US" sz="1600" dirty="0"/>
                        <a:t>Lignocaine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rapid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60-120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00753"/>
                  </a:ext>
                </a:extLst>
              </a:tr>
              <a:tr h="554421">
                <a:tc>
                  <a:txBody>
                    <a:bodyPr/>
                    <a:lstStyle/>
                    <a:p>
                      <a:r>
                        <a:rPr lang="en-US" sz="1600" dirty="0"/>
                        <a:t>Bupivacaine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240-480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231151"/>
                  </a:ext>
                </a:extLst>
              </a:tr>
              <a:tr h="554421">
                <a:tc>
                  <a:txBody>
                    <a:bodyPr/>
                    <a:lstStyle/>
                    <a:p>
                      <a:r>
                        <a:rPr lang="en-US" sz="1600" dirty="0"/>
                        <a:t>Ropivacaine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240-480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486814"/>
                  </a:ext>
                </a:extLst>
              </a:tr>
              <a:tr h="554421">
                <a:tc>
                  <a:txBody>
                    <a:bodyPr/>
                    <a:lstStyle/>
                    <a:p>
                      <a:r>
                        <a:rPr lang="en-US" sz="1600" b="1" dirty="0"/>
                        <a:t>Esters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21004"/>
                  </a:ext>
                </a:extLst>
              </a:tr>
              <a:tr h="554421">
                <a:tc>
                  <a:txBody>
                    <a:bodyPr/>
                    <a:lstStyle/>
                    <a:p>
                      <a:r>
                        <a:rPr lang="en-US" sz="1600" dirty="0"/>
                        <a:t>Procaine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45-60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237093"/>
                  </a:ext>
                </a:extLst>
              </a:tr>
              <a:tr h="554421">
                <a:tc>
                  <a:txBody>
                    <a:bodyPr/>
                    <a:lstStyle/>
                    <a:p>
                      <a:r>
                        <a:rPr lang="en-US" sz="1600" dirty="0"/>
                        <a:t>Tetracaine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60-180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815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852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2AB5-927D-7CFF-31BA-8B073AB68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6083C-081B-ECEA-B0CD-AB04D715E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Adrenaline</a:t>
            </a:r>
          </a:p>
          <a:p>
            <a:pPr lvl="1"/>
            <a:r>
              <a:rPr lang="en-US" dirty="0"/>
              <a:t>Promotes local vasoconstriction which delays systemic absorption and prolongs the duration of lignocaine</a:t>
            </a:r>
          </a:p>
          <a:p>
            <a:pPr lvl="1"/>
            <a:r>
              <a:rPr lang="en-US" dirty="0"/>
              <a:t>Has no effect on the duration of action of bupivacaine but improves safety </a:t>
            </a:r>
          </a:p>
          <a:p>
            <a:endParaRPr lang="en-US" dirty="0"/>
          </a:p>
          <a:p>
            <a:r>
              <a:rPr lang="en-US" dirty="0"/>
              <a:t>Bicarbonate</a:t>
            </a:r>
          </a:p>
          <a:p>
            <a:pPr lvl="1"/>
            <a:r>
              <a:rPr lang="en-US" dirty="0"/>
              <a:t>Increases pH resulting in increased proportion of unionized drug molecules and faster onset of action</a:t>
            </a:r>
          </a:p>
        </p:txBody>
      </p:sp>
    </p:spTree>
    <p:extLst>
      <p:ext uri="{BB962C8B-B14F-4D97-AF65-F5344CB8AC3E}">
        <p14:creationId xmlns:p14="http://schemas.microsoft.com/office/powerpoint/2010/main" val="4113414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B12C-702E-CBAF-C7D1-0CA338825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Pharmacoeconomics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70335-6C23-AC2A-1CE1-CE3D620F9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Bupivacaine 0.25%</a:t>
            </a:r>
          </a:p>
          <a:p>
            <a:pPr lvl="1"/>
            <a:r>
              <a:rPr lang="en-US" dirty="0" err="1"/>
              <a:t>Approx</a:t>
            </a:r>
            <a:r>
              <a:rPr lang="en-US" dirty="0"/>
              <a:t> $3</a:t>
            </a:r>
          </a:p>
          <a:p>
            <a:r>
              <a:rPr lang="en-US" dirty="0"/>
              <a:t>Bupivacaine 0.25% + 1:200,000 adrenaline</a:t>
            </a:r>
          </a:p>
          <a:p>
            <a:pPr lvl="1"/>
            <a:r>
              <a:rPr lang="en-US" dirty="0" err="1"/>
              <a:t>Approx</a:t>
            </a:r>
            <a:r>
              <a:rPr lang="en-US" dirty="0"/>
              <a:t> $83</a:t>
            </a:r>
          </a:p>
          <a:p>
            <a:r>
              <a:rPr lang="en-US" dirty="0"/>
              <a:t>Ropivacaine 0.2%</a:t>
            </a:r>
          </a:p>
          <a:p>
            <a:pPr lvl="1"/>
            <a:r>
              <a:rPr lang="en-US" dirty="0" err="1"/>
              <a:t>Approx</a:t>
            </a:r>
            <a:r>
              <a:rPr lang="en-US" dirty="0"/>
              <a:t> $2</a:t>
            </a:r>
          </a:p>
          <a:p>
            <a:r>
              <a:rPr lang="en-US" dirty="0"/>
              <a:t>Lignocaine 1%</a:t>
            </a:r>
          </a:p>
          <a:p>
            <a:pPr lvl="1"/>
            <a:r>
              <a:rPr lang="en-US" dirty="0" err="1"/>
              <a:t>Approx</a:t>
            </a:r>
            <a:r>
              <a:rPr lang="en-US" dirty="0"/>
              <a:t> $1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469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EB11E-A0C0-7AE1-AA9A-DF073677C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maximal dose (70kg patient)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16470-59F7-36FD-75C6-79520A1445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Bupivacaine 0.25%</a:t>
            </a:r>
          </a:p>
          <a:p>
            <a:pPr lvl="1"/>
            <a:r>
              <a:rPr lang="en-US" dirty="0"/>
              <a:t>2.5mg/ml</a:t>
            </a:r>
          </a:p>
          <a:p>
            <a:pPr lvl="1"/>
            <a:r>
              <a:rPr lang="en-US" b="1" dirty="0"/>
              <a:t>Max dose 2mg/kg </a:t>
            </a:r>
            <a:r>
              <a:rPr lang="en-US" dirty="0"/>
              <a:t>= 140mg = 56ml</a:t>
            </a:r>
          </a:p>
          <a:p>
            <a:pPr lvl="1"/>
            <a:r>
              <a:rPr lang="en-US" dirty="0"/>
              <a:t>Same dose regardless of adrenaline</a:t>
            </a:r>
          </a:p>
          <a:p>
            <a:r>
              <a:rPr lang="en-US" dirty="0"/>
              <a:t>Ropivacaine 0.2%</a:t>
            </a:r>
          </a:p>
          <a:p>
            <a:pPr lvl="1"/>
            <a:r>
              <a:rPr lang="en-US" dirty="0"/>
              <a:t>2mg/ml</a:t>
            </a:r>
          </a:p>
          <a:p>
            <a:pPr lvl="1"/>
            <a:r>
              <a:rPr lang="en-US" b="1" dirty="0"/>
              <a:t>Max dose 3mg/kg </a:t>
            </a:r>
            <a:r>
              <a:rPr lang="en-US" dirty="0"/>
              <a:t>= 210mg = 105ml</a:t>
            </a:r>
          </a:p>
          <a:p>
            <a:pPr lvl="1"/>
            <a:r>
              <a:rPr lang="en-US" dirty="0"/>
              <a:t>No adrenaline added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66B73-1824-A52E-61AA-5454ED3BF9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Lignocaine 1%</a:t>
            </a:r>
          </a:p>
          <a:p>
            <a:pPr lvl="1"/>
            <a:r>
              <a:rPr lang="en-US" dirty="0"/>
              <a:t>10mg/ml</a:t>
            </a:r>
          </a:p>
          <a:p>
            <a:pPr lvl="1"/>
            <a:r>
              <a:rPr lang="en-US" b="1" dirty="0"/>
              <a:t>Max dose 4mg/kg </a:t>
            </a:r>
            <a:r>
              <a:rPr lang="en-US" dirty="0"/>
              <a:t>= 280mg = 28ml</a:t>
            </a:r>
          </a:p>
          <a:p>
            <a:r>
              <a:rPr lang="en-US" dirty="0"/>
              <a:t>Lignocaine 1% + 1:200,000 adrenaline*</a:t>
            </a:r>
          </a:p>
          <a:p>
            <a:pPr lvl="1"/>
            <a:r>
              <a:rPr lang="en-US" dirty="0"/>
              <a:t>10mg/ml </a:t>
            </a:r>
          </a:p>
          <a:p>
            <a:pPr lvl="1"/>
            <a:r>
              <a:rPr lang="en-US" b="1" dirty="0"/>
              <a:t>Max dose 7mg/kg </a:t>
            </a:r>
            <a:r>
              <a:rPr lang="en-US" dirty="0"/>
              <a:t>= 490mg = 49ml</a:t>
            </a:r>
          </a:p>
          <a:p>
            <a:pPr lvl="1"/>
            <a:endParaRPr lang="en-US" dirty="0"/>
          </a:p>
          <a:p>
            <a:pPr marL="228600" lvl="1" indent="0">
              <a:buNone/>
            </a:pPr>
            <a:r>
              <a:rPr lang="en-US" dirty="0"/>
              <a:t>* 1:200,000 adrenaline = 5mcg/ml (add 100mcg of adrenaline per 20ml local </a:t>
            </a:r>
            <a:r>
              <a:rPr lang="en-US" dirty="0" err="1"/>
              <a:t>anaesthetic</a:t>
            </a:r>
            <a:r>
              <a:rPr lang="en-US" dirty="0"/>
              <a:t> if making fresh)</a:t>
            </a:r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53550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2454</TotalTime>
  <Words>976</Words>
  <Application>Microsoft Macintosh PowerPoint</Application>
  <PresentationFormat>Widescreen</PresentationFormat>
  <Paragraphs>207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Gill Sans MT</vt:lpstr>
      <vt:lpstr>Parcel</vt:lpstr>
      <vt:lpstr>Local anaesthetics for general surgeons</vt:lpstr>
      <vt:lpstr>General Surgical Curriculum</vt:lpstr>
      <vt:lpstr>Structure activity relationships </vt:lpstr>
      <vt:lpstr>Local anaesthetic Solutions</vt:lpstr>
      <vt:lpstr>Mechanism of action</vt:lpstr>
      <vt:lpstr>Comparison of commonly used local anaesthetics</vt:lpstr>
      <vt:lpstr>Additives</vt:lpstr>
      <vt:lpstr>Pharmacoeconomics</vt:lpstr>
      <vt:lpstr>Calculation of maximal dose (70kg patient)</vt:lpstr>
      <vt:lpstr>Adverse effects of Local anaesthetics</vt:lpstr>
      <vt:lpstr>“I’m allergic to local anaesthetics”</vt:lpstr>
      <vt:lpstr>Local anaesthetic Toxicity</vt:lpstr>
      <vt:lpstr>Emergency Management of LAST</vt:lpstr>
      <vt:lpstr>Intralipid 20%</vt:lpstr>
      <vt:lpstr>Evidence-based local anaesthesia</vt:lpstr>
      <vt:lpstr>Perioperative IV Lignocaine infusions</vt:lpstr>
      <vt:lpstr>Local Anaesthesia in Laparoscopic surgery</vt:lpstr>
      <vt:lpstr>Local Anaesthesia in Laparotomy</vt:lpstr>
      <vt:lpstr>Other types of surgery</vt:lpstr>
      <vt:lpstr>The Future….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anaesthesia</dc:title>
  <dc:creator>Aimee Parker</dc:creator>
  <cp:lastModifiedBy>Aimee Parker</cp:lastModifiedBy>
  <cp:revision>2</cp:revision>
  <cp:lastPrinted>2023-04-27T19:18:54Z</cp:lastPrinted>
  <dcterms:created xsi:type="dcterms:W3CDTF">2023-04-25T03:52:21Z</dcterms:created>
  <dcterms:modified xsi:type="dcterms:W3CDTF">2023-04-27T19:47:37Z</dcterms:modified>
</cp:coreProperties>
</file>