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7" r:id="rId8"/>
    <p:sldId id="265" r:id="rId9"/>
    <p:sldId id="266" r:id="rId10"/>
    <p:sldId id="268" r:id="rId11"/>
    <p:sldId id="278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5"/>
    <p:restoredTop sz="96197"/>
  </p:normalViewPr>
  <p:slideViewPr>
    <p:cSldViewPr snapToGrid="0">
      <p:cViewPr varScale="1">
        <p:scale>
          <a:sx n="123" d="100"/>
          <a:sy n="123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9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0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2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6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4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4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6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8" r:id="rId6"/>
    <p:sldLayoutId id="2147483733" r:id="rId7"/>
    <p:sldLayoutId id="2147483734" r:id="rId8"/>
    <p:sldLayoutId id="2147483735" r:id="rId9"/>
    <p:sldLayoutId id="2147483737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B180B99F-831A-FBDF-E5E5-91260E666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2500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DFB33-4222-6483-FD90-65EFB641C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Parotid tumour diagnosis and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3749E-9197-F737-9660-9C743EC9F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/>
              <a:t>Nicola hill</a:t>
            </a:r>
          </a:p>
          <a:p>
            <a:r>
              <a:rPr lang="en-US"/>
              <a:t>Otolaryngology surgeon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5816-FB96-A545-E8D9-CBE5B029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depend on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C886-86E3-1746-7A98-19FDEB05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Benign</a:t>
            </a:r>
          </a:p>
          <a:p>
            <a:pPr lvl="1"/>
            <a:r>
              <a:rPr lang="en-US" dirty="0"/>
              <a:t>Excision vs observation</a:t>
            </a:r>
          </a:p>
          <a:p>
            <a:pPr lvl="1"/>
            <a:r>
              <a:rPr lang="en-US" dirty="0"/>
              <a:t>Factors that might influence</a:t>
            </a:r>
          </a:p>
          <a:p>
            <a:pPr lvl="2"/>
            <a:r>
              <a:rPr lang="en-US" dirty="0"/>
              <a:t>Age, medical condition, patient preference</a:t>
            </a:r>
          </a:p>
          <a:p>
            <a:pPr lvl="1"/>
            <a:r>
              <a:rPr lang="en-US" dirty="0"/>
              <a:t>Rule of thumb - Carcinoma ex pleomorphic adenoma 1% per year</a:t>
            </a:r>
          </a:p>
          <a:p>
            <a:r>
              <a:rPr lang="en-US" dirty="0"/>
              <a:t>Malignant</a:t>
            </a:r>
          </a:p>
          <a:p>
            <a:pPr lvl="1"/>
            <a:r>
              <a:rPr lang="en-US" dirty="0"/>
              <a:t>Multidisciplinary meeting</a:t>
            </a:r>
          </a:p>
          <a:p>
            <a:pPr lvl="1"/>
            <a:r>
              <a:rPr lang="en-US" dirty="0"/>
              <a:t>Surgery/surgery and post-operative radiation/(chemo)radiation/palliative care</a:t>
            </a:r>
          </a:p>
          <a:p>
            <a:r>
              <a:rPr lang="en-US" dirty="0"/>
              <a:t>Rule of thumb – VII sacrificed only if visibly involved</a:t>
            </a:r>
          </a:p>
        </p:txBody>
      </p:sp>
    </p:spTree>
    <p:extLst>
      <p:ext uri="{BB962C8B-B14F-4D97-AF65-F5344CB8AC3E}">
        <p14:creationId xmlns:p14="http://schemas.microsoft.com/office/powerpoint/2010/main" val="24668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04C4-22C9-1D66-DD4E-677B73D1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7253D-FDB0-A546-C168-B2412F34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Management depends on features of tumour</a:t>
            </a:r>
          </a:p>
          <a:p>
            <a:r>
              <a:rPr lang="en-NZ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Positive features</a:t>
            </a:r>
          </a:p>
          <a:p>
            <a:pPr lvl="1"/>
            <a:r>
              <a:rPr lang="en-NZ" dirty="0">
                <a:solidFill>
                  <a:srgbClr val="2A2A2A"/>
                </a:solidFill>
                <a:latin typeface="proxima_nova_rgregular"/>
              </a:rPr>
              <a:t>L</a:t>
            </a:r>
            <a:r>
              <a:rPr lang="en-NZ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ow grade</a:t>
            </a:r>
          </a:p>
          <a:p>
            <a:pPr lvl="1"/>
            <a:r>
              <a:rPr lang="en-NZ" dirty="0">
                <a:solidFill>
                  <a:srgbClr val="2A2A2A"/>
                </a:solidFill>
                <a:latin typeface="proxima_nova_rgregular"/>
              </a:rPr>
              <a:t>L</a:t>
            </a:r>
            <a:r>
              <a:rPr lang="en-NZ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ess than 4 cm in greatest diameter</a:t>
            </a:r>
          </a:p>
          <a:p>
            <a:pPr lvl="1"/>
            <a:r>
              <a:rPr lang="en-NZ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No local invasion</a:t>
            </a:r>
          </a:p>
          <a:p>
            <a:pPr lvl="1"/>
            <a:r>
              <a:rPr lang="en-NZ" dirty="0">
                <a:solidFill>
                  <a:srgbClr val="2A2A2A"/>
                </a:solidFill>
                <a:latin typeface="proxima_nova_rgregular"/>
              </a:rPr>
              <a:t>No lymphatic/neural/vascular</a:t>
            </a:r>
            <a:endParaRPr lang="en-NZ" b="0" i="0" u="none" strike="noStrike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lvl="1"/>
            <a:r>
              <a:rPr lang="en-NZ" dirty="0">
                <a:solidFill>
                  <a:srgbClr val="2A2A2A"/>
                </a:solidFill>
                <a:latin typeface="proxima_nova_rgregular"/>
              </a:rPr>
              <a:t>No </a:t>
            </a:r>
            <a:r>
              <a:rPr lang="en-NZ" b="0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evidence of regional node involvement</a:t>
            </a:r>
          </a:p>
          <a:p>
            <a:pPr lvl="1"/>
            <a:r>
              <a:rPr lang="en-NZ" dirty="0">
                <a:solidFill>
                  <a:srgbClr val="2A2A2A"/>
                </a:solidFill>
                <a:latin typeface="proxima_nova_rgregular"/>
              </a:rPr>
              <a:t>Primary (not recurrent tumour)</a:t>
            </a:r>
          </a:p>
          <a:p>
            <a:r>
              <a:rPr lang="en-NZ">
                <a:solidFill>
                  <a:srgbClr val="2A2A2A"/>
                </a:solidFill>
                <a:latin typeface="proxima_nova_rgregular"/>
              </a:rPr>
              <a:t>Staging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FA1B-3B45-276E-C6B9-D842F4CE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07758-C082-F29A-0592-1E31057A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 parotidectomy (but not enucleation)</a:t>
            </a:r>
          </a:p>
          <a:p>
            <a:endParaRPr lang="en-US" dirty="0"/>
          </a:p>
          <a:p>
            <a:r>
              <a:rPr lang="en-US" dirty="0"/>
              <a:t>Superficial parotidectomy </a:t>
            </a:r>
          </a:p>
          <a:p>
            <a:endParaRPr lang="en-US" dirty="0"/>
          </a:p>
          <a:p>
            <a:r>
              <a:rPr lang="en-US" dirty="0"/>
              <a:t>Total parotidectomy</a:t>
            </a:r>
          </a:p>
          <a:p>
            <a:endParaRPr lang="en-US" dirty="0"/>
          </a:p>
          <a:p>
            <a:r>
              <a:rPr lang="en-US" dirty="0"/>
              <a:t>+/- neck dissection</a:t>
            </a:r>
          </a:p>
        </p:txBody>
      </p:sp>
    </p:spTree>
    <p:extLst>
      <p:ext uri="{BB962C8B-B14F-4D97-AF65-F5344CB8AC3E}">
        <p14:creationId xmlns:p14="http://schemas.microsoft.com/office/powerpoint/2010/main" val="5249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65DA7-919C-F0AF-50A8-A545FA28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sz="3700"/>
              <a:t>Superficial parotidectomy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3851F-6F50-5686-8C38-740DC665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r>
              <a:rPr lang="en-US" dirty="0"/>
              <a:t>‘Appropriately worked up and consented patient under general </a:t>
            </a:r>
            <a:r>
              <a:rPr lang="en-US" dirty="0" err="1"/>
              <a:t>anaesthesia</a:t>
            </a:r>
            <a:r>
              <a:rPr lang="en-US" dirty="0"/>
              <a:t>’</a:t>
            </a:r>
          </a:p>
          <a:p>
            <a:r>
              <a:rPr lang="en-US" dirty="0"/>
              <a:t>Preparation – head ring and shoulder bolster, marking, facial nerve monitor, local, paint and drapes</a:t>
            </a:r>
          </a:p>
          <a:p>
            <a:r>
              <a:rPr lang="en-US" dirty="0"/>
              <a:t>Skin incision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040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3FC29D54-036A-4639-B198-291BD7D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83C07DA0-7F46-4C18-A505-27591F4A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C5B5E515-FE02-4D1F-5434-A4CC1DA3B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6" r="8536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428C11B-5598-F5AB-A689-1F222A3C1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06" r="7872" b="-1"/>
          <a:stretch/>
        </p:blipFill>
        <p:spPr>
          <a:xfrm>
            <a:off x="6176433" y="64092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E8D6C-241F-8DC9-9795-308317091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91" y="532263"/>
            <a:ext cx="7772400" cy="55016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52DAAE-D17F-2A93-73BC-EEA3351F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8F2DE-30EF-5C48-67FA-A5E030A2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46" y="1927923"/>
            <a:ext cx="5419088" cy="5294757"/>
          </a:xfrm>
        </p:spPr>
        <p:txBody>
          <a:bodyPr/>
          <a:lstStyle/>
          <a:p>
            <a:r>
              <a:rPr lang="en-US" dirty="0"/>
              <a:t>‘Modified Blair’</a:t>
            </a:r>
          </a:p>
          <a:p>
            <a:endParaRPr lang="en-US" dirty="0"/>
          </a:p>
          <a:p>
            <a:r>
              <a:rPr lang="en-US" dirty="0"/>
              <a:t>Preauricular, around the lobule of the ear towards the mastoid tip, extending into a neck crease</a:t>
            </a:r>
          </a:p>
          <a:p>
            <a:endParaRPr lang="en-US" dirty="0"/>
          </a:p>
          <a:p>
            <a:r>
              <a:rPr lang="en-US" dirty="0"/>
              <a:t>Some surgeons do modified facelift incision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123F08-D742-1ED7-EF27-2F132C147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BE004-45ED-AFE1-5F23-5DFF2513C407}"/>
              </a:ext>
            </a:extLst>
          </p:cNvPr>
          <p:cNvSpPr/>
          <p:nvPr/>
        </p:nvSpPr>
        <p:spPr>
          <a:xfrm>
            <a:off x="4428191" y="5387926"/>
            <a:ext cx="2577520" cy="719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5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9105EC7D-DC8E-CE5E-1584-531DCCEB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451" y="604912"/>
            <a:ext cx="5966189" cy="52110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2653-91B4-06D4-3F3B-F8509F2F33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455" y="818857"/>
            <a:ext cx="6307281" cy="5211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Subplatysmal flap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Identify structures – parotid, sternomastoid, great auricular nerve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Vessels</a:t>
            </a:r>
          </a:p>
          <a:p>
            <a:pPr>
              <a:buFontTx/>
              <a:buChar char="-"/>
            </a:pPr>
            <a:r>
              <a:rPr lang="en-US" dirty="0"/>
              <a:t>superficial temporal and occipital arteries (ECA)</a:t>
            </a:r>
          </a:p>
          <a:p>
            <a:pPr>
              <a:buFontTx/>
              <a:buChar char="-"/>
            </a:pPr>
            <a:r>
              <a:rPr lang="en-US" dirty="0"/>
              <a:t>superficial temporal and maxillary veins &gt; RMV &gt; anterior (+facial = common facial) + posterior (+ posterior auricular = EJV) divisions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Identify VII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indoor, snack food&#10;&#10;Description automatically generated">
            <a:extLst>
              <a:ext uri="{FF2B5EF4-FFF2-40B4-BE49-F238E27FC236}">
                <a16:creationId xmlns:a16="http://schemas.microsoft.com/office/drawing/2014/main" id="{C296B1F8-B6C4-F3DD-27BF-4460D3ED3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6" r="1" b="7846"/>
          <a:stretch/>
        </p:blipFill>
        <p:spPr>
          <a:xfrm>
            <a:off x="11369" y="-205884"/>
            <a:ext cx="12186315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BC66B-1818-6CE3-B1B5-5B55AA84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Finding VII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84D3D-BCB6-9A3D-9B44-706722BF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865016"/>
            <a:ext cx="3394752" cy="26413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FFFFFF"/>
                </a:solidFill>
              </a:rPr>
              <a:t>1. Tragal pointer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FFFFFF"/>
                </a:solidFill>
              </a:rPr>
              <a:t>2. </a:t>
            </a:r>
            <a:r>
              <a:rPr lang="en-US" sz="1600" dirty="0" err="1">
                <a:solidFill>
                  <a:srgbClr val="FFFFFF"/>
                </a:solidFill>
              </a:rPr>
              <a:t>Tympanomastoid</a:t>
            </a:r>
            <a:r>
              <a:rPr lang="en-US" sz="1600" dirty="0">
                <a:solidFill>
                  <a:srgbClr val="FFFFFF"/>
                </a:solidFill>
              </a:rPr>
              <a:t> suture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FFFFFF"/>
                </a:solidFill>
              </a:rPr>
              <a:t>3. Posterior belly of digastric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FFFFFF"/>
                </a:solidFill>
              </a:rPr>
              <a:t>Working on a broad front, using all 3, </a:t>
            </a:r>
            <a:r>
              <a:rPr lang="en-US" sz="1600" dirty="0" err="1">
                <a:solidFill>
                  <a:srgbClr val="FFFFFF"/>
                </a:solidFill>
              </a:rPr>
              <a:t>haemostasis</a:t>
            </a:r>
            <a:r>
              <a:rPr lang="en-US" sz="1600" dirty="0">
                <a:solidFill>
                  <a:srgbClr val="FFFFFF"/>
                </a:solidFill>
              </a:rPr>
              <a:t>, VII monitor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FFFFFF"/>
                </a:solidFill>
              </a:rPr>
              <a:t>4. Retrograde dissection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FFFFFF"/>
                </a:solidFill>
              </a:rPr>
              <a:t>5. Via mastoidectomy</a:t>
            </a:r>
          </a:p>
        </p:txBody>
      </p:sp>
      <p:sp>
        <p:nvSpPr>
          <p:cNvPr id="42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8573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12DC-0125-0AE4-0F06-3CF615D6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EF08-9CE4-5EF7-290F-0E53D6621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Overnight stay, E+D</a:t>
            </a:r>
          </a:p>
          <a:p>
            <a:r>
              <a:rPr lang="en-US" dirty="0"/>
              <a:t>Thromboprophylaxis</a:t>
            </a:r>
          </a:p>
          <a:p>
            <a:r>
              <a:rPr lang="en-US" dirty="0"/>
              <a:t>Drain – out when &lt;20-30mL/day</a:t>
            </a:r>
          </a:p>
          <a:p>
            <a:r>
              <a:rPr lang="en-US" dirty="0"/>
              <a:t>Analgesia</a:t>
            </a:r>
          </a:p>
          <a:p>
            <a:r>
              <a:rPr lang="en-US" dirty="0"/>
              <a:t>ROS 1/52</a:t>
            </a:r>
          </a:p>
          <a:p>
            <a:r>
              <a:rPr lang="en-US" dirty="0"/>
              <a:t>No antibiotic</a:t>
            </a:r>
          </a:p>
        </p:txBody>
      </p:sp>
    </p:spTree>
    <p:extLst>
      <p:ext uri="{BB962C8B-B14F-4D97-AF65-F5344CB8AC3E}">
        <p14:creationId xmlns:p14="http://schemas.microsoft.com/office/powerpoint/2010/main" val="257253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F2E4-B1FE-3680-9470-D0443DFC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C71FD-3891-CD56-A80B-4AC48136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– GA, DVT, bleeding, infection, scar</a:t>
            </a:r>
          </a:p>
          <a:p>
            <a:r>
              <a:rPr lang="en-US" dirty="0"/>
              <a:t>Specific</a:t>
            </a:r>
          </a:p>
          <a:p>
            <a:pPr lvl="1"/>
            <a:r>
              <a:rPr lang="en-US" dirty="0"/>
              <a:t>Nerve-related</a:t>
            </a:r>
          </a:p>
          <a:p>
            <a:pPr lvl="2"/>
            <a:r>
              <a:rPr lang="en-US" dirty="0"/>
              <a:t>VII</a:t>
            </a:r>
          </a:p>
          <a:p>
            <a:pPr lvl="2"/>
            <a:r>
              <a:rPr lang="en-US" dirty="0"/>
              <a:t>Great auricular = numb earlobe</a:t>
            </a:r>
          </a:p>
          <a:p>
            <a:pPr lvl="2"/>
            <a:r>
              <a:rPr lang="en-US" dirty="0"/>
              <a:t>Gustatory sweating (Frey’s syndrome) Rule of thumb 90% on test, 50% if ask, 10% complain</a:t>
            </a:r>
          </a:p>
          <a:p>
            <a:r>
              <a:rPr lang="en-US" dirty="0"/>
              <a:t>Seroma</a:t>
            </a:r>
          </a:p>
          <a:p>
            <a:r>
              <a:rPr lang="en-US" dirty="0"/>
              <a:t>Salivary fistula</a:t>
            </a:r>
          </a:p>
        </p:txBody>
      </p:sp>
    </p:spTree>
    <p:extLst>
      <p:ext uri="{BB962C8B-B14F-4D97-AF65-F5344CB8AC3E}">
        <p14:creationId xmlns:p14="http://schemas.microsoft.com/office/powerpoint/2010/main" val="21754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8E3D5-75D4-3302-18C1-E8F35623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Points to cover</a:t>
            </a:r>
          </a:p>
        </p:txBody>
      </p:sp>
      <p:pic>
        <p:nvPicPr>
          <p:cNvPr id="36" name="Picture 24" descr="The radiologic figure of a skeleton">
            <a:extLst>
              <a:ext uri="{FF2B5EF4-FFF2-40B4-BE49-F238E27FC236}">
                <a16:creationId xmlns:a16="http://schemas.microsoft.com/office/drawing/2014/main" id="{7BEA339D-EDBC-53F5-9A3A-FE132DCB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95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45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B2FDA53C-170D-32AC-3916-3EC1F9902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Anatomy</a:t>
            </a:r>
          </a:p>
          <a:p>
            <a:r>
              <a:rPr lang="en-US" dirty="0"/>
              <a:t>Presentation</a:t>
            </a:r>
          </a:p>
          <a:p>
            <a:r>
              <a:rPr lang="en-US" dirty="0"/>
              <a:t>Differential </a:t>
            </a:r>
          </a:p>
          <a:p>
            <a:r>
              <a:rPr lang="en-US" dirty="0"/>
              <a:t>Management </a:t>
            </a:r>
          </a:p>
          <a:p>
            <a:r>
              <a:rPr lang="en-US" dirty="0"/>
              <a:t>Potential 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29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184C0-3932-92DF-5518-88F8B5F5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Potential exam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9747-1AF2-A0A7-DE71-5AF74A5F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Short case and differential</a:t>
            </a:r>
          </a:p>
          <a:p>
            <a:endParaRPr lang="en-US" sz="2400" dirty="0"/>
          </a:p>
          <a:p>
            <a:r>
              <a:rPr lang="en-US" sz="2400" dirty="0"/>
              <a:t>Superficial parotidectomy – steps, complications + management</a:t>
            </a:r>
          </a:p>
          <a:p>
            <a:endParaRPr lang="en-US" sz="2400" dirty="0"/>
          </a:p>
          <a:p>
            <a:r>
              <a:rPr lang="en-US" sz="2400" dirty="0"/>
              <a:t>How to identify the facial nerve, what if you can’t</a:t>
            </a:r>
          </a:p>
          <a:p>
            <a:endParaRPr lang="en-US" sz="2400" dirty="0"/>
          </a:p>
          <a:p>
            <a:r>
              <a:rPr lang="en-US" sz="2400" dirty="0"/>
              <a:t>Cut the nerve?</a:t>
            </a:r>
          </a:p>
        </p:txBody>
      </p:sp>
    </p:spTree>
    <p:extLst>
      <p:ext uri="{BB962C8B-B14F-4D97-AF65-F5344CB8AC3E}">
        <p14:creationId xmlns:p14="http://schemas.microsoft.com/office/powerpoint/2010/main" val="193439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C264CB7-CEE7-09F7-2B60-97596A6B5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7" b="13885"/>
          <a:stretch/>
        </p:blipFill>
        <p:spPr>
          <a:xfrm>
            <a:off x="1606934" y="643467"/>
            <a:ext cx="897813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8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C8875-8135-2F5F-D6EF-5C30FAC8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999" y="61997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‘Thank you for seeing this patient with a neck lump…’</a:t>
            </a:r>
          </a:p>
        </p:txBody>
      </p:sp>
      <p:pic>
        <p:nvPicPr>
          <p:cNvPr id="6" name="Content Placeholder 5" descr="Branchial Cleft Cyst.jpg">
            <a:extLst>
              <a:ext uri="{FF2B5EF4-FFF2-40B4-BE49-F238E27FC236}">
                <a16:creationId xmlns:a16="http://schemas.microsoft.com/office/drawing/2014/main" id="{57CC4BAB-AD73-6615-4E5F-3FE6D86EC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3" b="-6033"/>
          <a:stretch>
            <a:fillRect/>
          </a:stretch>
        </p:blipFill>
        <p:spPr>
          <a:xfrm>
            <a:off x="1110008" y="640081"/>
            <a:ext cx="4509983" cy="5054156"/>
          </a:xfrm>
          <a:prstGeom prst="rect">
            <a:avLst/>
          </a:prstGeom>
        </p:spPr>
      </p:pic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8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351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E2AB-8EF2-FE72-BAAD-E1A55E80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2FC56-678D-DED8-0F3D-54B18467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37057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general – age, sex, general medical conditions, medications</a:t>
            </a:r>
          </a:p>
          <a:p>
            <a:pPr lvl="1"/>
            <a:r>
              <a:rPr lang="en-US" dirty="0"/>
              <a:t>Smoking?</a:t>
            </a:r>
          </a:p>
          <a:p>
            <a:pPr lvl="1"/>
            <a:r>
              <a:rPr lang="en-US" dirty="0"/>
              <a:t>Skin cancer </a:t>
            </a:r>
          </a:p>
          <a:p>
            <a:r>
              <a:rPr lang="en-US" dirty="0"/>
              <a:t>Examination</a:t>
            </a:r>
          </a:p>
          <a:p>
            <a:pPr lvl="1"/>
            <a:r>
              <a:rPr lang="en-US" dirty="0"/>
              <a:t>Neck exam</a:t>
            </a:r>
          </a:p>
          <a:p>
            <a:pPr lvl="1"/>
            <a:r>
              <a:rPr lang="en-US" dirty="0"/>
              <a:t>Scars from skin excisions </a:t>
            </a:r>
          </a:p>
          <a:p>
            <a:pPr lvl="1"/>
            <a:r>
              <a:rPr lang="en-US" dirty="0"/>
              <a:t>Full oral exam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Neck levels</a:t>
            </a:r>
          </a:p>
          <a:p>
            <a:pPr lvl="1"/>
            <a:r>
              <a:rPr lang="en-US" dirty="0"/>
              <a:t>Facial nerve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4D045F-3862-F575-3D64-651449D2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9891" y="2001750"/>
            <a:ext cx="3825789" cy="41505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6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BB51-C526-9E7A-68D2-8F6A598A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differential diagnosis?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126CA-8F4E-0036-503E-854488CA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5073"/>
            <a:ext cx="10476021" cy="4463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Neoplasm	</a:t>
            </a:r>
          </a:p>
          <a:p>
            <a:pPr lvl="1"/>
            <a:r>
              <a:rPr lang="en-US" dirty="0"/>
              <a:t>Benign (pleomorphic adenoma, Warthin’s </a:t>
            </a:r>
            <a:r>
              <a:rPr lang="en-US" dirty="0" err="1"/>
              <a:t>tumour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Malignant (primary salivary gland, metastatic SCC, lymphoma, metastatic melanoma, other metastases)</a:t>
            </a:r>
          </a:p>
          <a:p>
            <a:r>
              <a:rPr lang="en-US" dirty="0"/>
              <a:t>Use a surgical sieve (COTDIM)</a:t>
            </a:r>
          </a:p>
          <a:p>
            <a:pPr lvl="1"/>
            <a:r>
              <a:rPr lang="en-US" dirty="0"/>
              <a:t>Congenital</a:t>
            </a:r>
          </a:p>
          <a:p>
            <a:pPr lvl="2"/>
            <a:r>
              <a:rPr lang="en-US" dirty="0"/>
              <a:t>Branchial cleft abnormality</a:t>
            </a:r>
          </a:p>
          <a:p>
            <a:pPr lvl="2"/>
            <a:r>
              <a:rPr lang="en-US" dirty="0"/>
              <a:t>Lymphatic malformation</a:t>
            </a:r>
          </a:p>
          <a:p>
            <a:pPr lvl="1"/>
            <a:r>
              <a:rPr lang="en-US" dirty="0"/>
              <a:t>Inflammatory/immune/idiopathic</a:t>
            </a:r>
          </a:p>
          <a:p>
            <a:pPr lvl="2"/>
            <a:r>
              <a:rPr lang="en-US" dirty="0"/>
              <a:t>Abscess</a:t>
            </a:r>
          </a:p>
          <a:p>
            <a:pPr lvl="2"/>
            <a:r>
              <a:rPr lang="en-US" dirty="0"/>
              <a:t>Sjogren’s</a:t>
            </a:r>
          </a:p>
          <a:p>
            <a:pPr lvl="2"/>
            <a:r>
              <a:rPr lang="en-US" dirty="0"/>
              <a:t>Drug-related</a:t>
            </a:r>
          </a:p>
          <a:p>
            <a:pPr lvl="2"/>
            <a:r>
              <a:rPr lang="en-US" dirty="0"/>
              <a:t>Lymphoepithelial lesions with HIV</a:t>
            </a:r>
          </a:p>
          <a:p>
            <a:pPr lvl="1"/>
            <a:r>
              <a:rPr lang="en-US" dirty="0"/>
              <a:t>Metabolic</a:t>
            </a:r>
          </a:p>
          <a:p>
            <a:pPr lvl="1"/>
            <a:r>
              <a:rPr lang="en-US" dirty="0"/>
              <a:t>TB/sarcoid! </a:t>
            </a:r>
          </a:p>
        </p:txBody>
      </p:sp>
    </p:spTree>
    <p:extLst>
      <p:ext uri="{BB962C8B-B14F-4D97-AF65-F5344CB8AC3E}">
        <p14:creationId xmlns:p14="http://schemas.microsoft.com/office/powerpoint/2010/main" val="25775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9B1B-6050-9821-3990-2A63BF98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094F1-49F8-5470-897E-737D61A1F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history and examination</a:t>
            </a:r>
          </a:p>
          <a:p>
            <a:r>
              <a:rPr lang="en-US" dirty="0"/>
              <a:t>Fine needle aspiration</a:t>
            </a:r>
          </a:p>
          <a:p>
            <a:pPr lvl="1"/>
            <a:r>
              <a:rPr lang="en-US" dirty="0"/>
              <a:t>?clinic/USS-guided</a:t>
            </a:r>
          </a:p>
          <a:p>
            <a:pPr lvl="1"/>
            <a:r>
              <a:rPr lang="en-US" dirty="0"/>
              <a:t>About 95% sensitive/specific</a:t>
            </a:r>
          </a:p>
          <a:p>
            <a:pPr lvl="1"/>
            <a:r>
              <a:rPr lang="en-US" dirty="0"/>
              <a:t>Core biopsy controversial </a:t>
            </a:r>
          </a:p>
          <a:p>
            <a:r>
              <a:rPr lang="en-US" dirty="0"/>
              <a:t>CT scan</a:t>
            </a:r>
          </a:p>
        </p:txBody>
      </p:sp>
    </p:spTree>
    <p:extLst>
      <p:ext uri="{BB962C8B-B14F-4D97-AF65-F5344CB8AC3E}">
        <p14:creationId xmlns:p14="http://schemas.microsoft.com/office/powerpoint/2010/main" val="26856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5CD6-702E-1D27-A9FA-9CE6FA6D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Benign neoplasms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57B4A3E-AB51-2400-198E-52EB2DF64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4" r="22540" b="2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A3874-ECC2-5343-83B0-FBA562AE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most likely diagnosis </a:t>
            </a:r>
          </a:p>
          <a:p>
            <a:pPr lvl="1"/>
            <a:r>
              <a:rPr lang="en-US" dirty="0"/>
              <a:t>Rule of thumb - Parotid 70% benign, submandibular 50%, minor salivary 30%)</a:t>
            </a:r>
          </a:p>
          <a:p>
            <a:r>
              <a:rPr lang="en-US" dirty="0"/>
              <a:t>Pleomorphic adenoma = 80%</a:t>
            </a:r>
          </a:p>
          <a:p>
            <a:pPr lvl="1"/>
            <a:r>
              <a:rPr lang="en-US" dirty="0"/>
              <a:t>Women, 40s, Caucasian</a:t>
            </a:r>
          </a:p>
          <a:p>
            <a:pPr lvl="1"/>
            <a:r>
              <a:rPr lang="en-US" dirty="0"/>
              <a:t>1-5% recurrence rate</a:t>
            </a:r>
          </a:p>
          <a:p>
            <a:r>
              <a:rPr lang="en-US" dirty="0"/>
              <a:t>Warthin’s </a:t>
            </a:r>
            <a:r>
              <a:rPr lang="en-US" dirty="0" err="1"/>
              <a:t>tumour</a:t>
            </a:r>
            <a:r>
              <a:rPr lang="en-US" dirty="0"/>
              <a:t> = 5%</a:t>
            </a:r>
          </a:p>
          <a:p>
            <a:pPr lvl="1"/>
            <a:r>
              <a:rPr lang="en-US" dirty="0"/>
              <a:t>Men, 50-60s</a:t>
            </a:r>
          </a:p>
          <a:p>
            <a:pPr lvl="1"/>
            <a:r>
              <a:rPr lang="en-US" dirty="0"/>
              <a:t>10% multicentric, bilateral</a:t>
            </a:r>
          </a:p>
          <a:p>
            <a:pPr lvl="1"/>
            <a:r>
              <a:rPr lang="en-US" dirty="0"/>
              <a:t>Cysts – can get inflamed or bleed</a:t>
            </a:r>
          </a:p>
          <a:p>
            <a:r>
              <a:rPr lang="en-US" dirty="0"/>
              <a:t>Adenoma, oncocytoma, monomorphic </a:t>
            </a:r>
            <a:r>
              <a:rPr lang="en-US" dirty="0" err="1"/>
              <a:t>tumour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193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CDDC-C5BE-13AB-E0C7-DD009E8F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9F35-C8F2-2A77-83C1-A2420DBC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Glandular secretory tissue + supporting connective tissue + blood vessels + lymph nodes</a:t>
            </a:r>
          </a:p>
          <a:p>
            <a:r>
              <a:rPr lang="en-US" dirty="0"/>
              <a:t>VII paralysis, pain, trismus</a:t>
            </a:r>
          </a:p>
          <a:p>
            <a:r>
              <a:rPr lang="en-US" dirty="0"/>
              <a:t>Mucoepidermoid carcinoma 30%</a:t>
            </a:r>
          </a:p>
          <a:p>
            <a:pPr lvl="1"/>
            <a:r>
              <a:rPr lang="en-US" dirty="0"/>
              <a:t>High vs low grade distinction; spreads to regional nodes 1st</a:t>
            </a:r>
          </a:p>
          <a:p>
            <a:r>
              <a:rPr lang="en-US" dirty="0"/>
              <a:t>Adenoid cystic carcinoma</a:t>
            </a:r>
          </a:p>
          <a:p>
            <a:pPr lvl="1"/>
            <a:r>
              <a:rPr lang="en-US" dirty="0"/>
              <a:t>Propensity for perineural spread, skip lesions, distant metastases</a:t>
            </a:r>
          </a:p>
          <a:p>
            <a:r>
              <a:rPr lang="en-US" dirty="0"/>
              <a:t>Malignant mixed, acinic cell carcinoma, adenocarcinoma</a:t>
            </a:r>
          </a:p>
          <a:p>
            <a:r>
              <a:rPr lang="en-US" dirty="0"/>
              <a:t>Squamous cell carcinoma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6E8E2"/>
      </a:lt2>
      <a:accent1>
        <a:srgbClr val="9E75E7"/>
      </a:accent1>
      <a:accent2>
        <a:srgbClr val="565FE2"/>
      </a:accent2>
      <a:accent3>
        <a:srgbClr val="6EA8E6"/>
      </a:accent3>
      <a:accent4>
        <a:srgbClr val="40B3C0"/>
      </a:accent4>
      <a:accent5>
        <a:srgbClr val="47B593"/>
      </a:accent5>
      <a:accent6>
        <a:srgbClr val="42B862"/>
      </a:accent6>
      <a:hlink>
        <a:srgbClr val="768A53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627</Words>
  <Application>Microsoft Macintosh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proxima_nova_rgregular</vt:lpstr>
      <vt:lpstr>Univers</vt:lpstr>
      <vt:lpstr>Univers Condensed</vt:lpstr>
      <vt:lpstr>RetrospectVTI</vt:lpstr>
      <vt:lpstr>Parotid tumour diagnosis and management</vt:lpstr>
      <vt:lpstr>Points to cover</vt:lpstr>
      <vt:lpstr>PowerPoint Presentation</vt:lpstr>
      <vt:lpstr>‘Thank you for seeing this patient with a neck lump…’</vt:lpstr>
      <vt:lpstr>Approach?</vt:lpstr>
      <vt:lpstr>What’s the differential diagnosis?</vt:lpstr>
      <vt:lpstr>Management</vt:lpstr>
      <vt:lpstr>Benign neoplasms</vt:lpstr>
      <vt:lpstr>Malignancy</vt:lpstr>
      <vt:lpstr>Next steps depend on diagnosis</vt:lpstr>
      <vt:lpstr>Malignancy</vt:lpstr>
      <vt:lpstr>Operations</vt:lpstr>
      <vt:lpstr>Superficial parotidectomy</vt:lpstr>
      <vt:lpstr>PowerPoint Presentation</vt:lpstr>
      <vt:lpstr>PowerPoint Presentation</vt:lpstr>
      <vt:lpstr>PowerPoint Presentation</vt:lpstr>
      <vt:lpstr>Finding VII</vt:lpstr>
      <vt:lpstr>Postoperative care</vt:lpstr>
      <vt:lpstr>Complications</vt:lpstr>
      <vt:lpstr>Potential exam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Parotid tumour diagnosis and management</dc:title>
  <dc:creator>Nicola Hill</dc:creator>
  <cp:lastModifiedBy>Nicola Hill</cp:lastModifiedBy>
  <cp:revision>29</cp:revision>
  <dcterms:created xsi:type="dcterms:W3CDTF">2023-03-21T04:28:43Z</dcterms:created>
  <dcterms:modified xsi:type="dcterms:W3CDTF">2023-03-23T05:02:11Z</dcterms:modified>
</cp:coreProperties>
</file>